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21"/>
  </p:notesMasterIdLst>
  <p:sldIdLst>
    <p:sldId id="256" r:id="rId3"/>
    <p:sldId id="379" r:id="rId4"/>
    <p:sldId id="365" r:id="rId5"/>
    <p:sldId id="390" r:id="rId6"/>
    <p:sldId id="366" r:id="rId7"/>
    <p:sldId id="368" r:id="rId8"/>
    <p:sldId id="381" r:id="rId9"/>
    <p:sldId id="369" r:id="rId10"/>
    <p:sldId id="371" r:id="rId11"/>
    <p:sldId id="373" r:id="rId12"/>
    <p:sldId id="391" r:id="rId13"/>
    <p:sldId id="393" r:id="rId14"/>
    <p:sldId id="374" r:id="rId15"/>
    <p:sldId id="392" r:id="rId16"/>
    <p:sldId id="383" r:id="rId17"/>
    <p:sldId id="384" r:id="rId18"/>
    <p:sldId id="389" r:id="rId19"/>
    <p:sldId id="257" r:id="rId2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nhz001@126.com" initials="s" lastIdx="6" clrIdx="0">
    <p:extLst>
      <p:ext uri="{19B8F6BF-5375-455C-9EA6-DF929625EA0E}">
        <p15:presenceInfo xmlns:p15="http://schemas.microsoft.com/office/powerpoint/2012/main" userId="dd54a0dc9fab7bf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76" autoAdjust="0"/>
    <p:restoredTop sz="93466" autoAdjust="0"/>
  </p:normalViewPr>
  <p:slideViewPr>
    <p:cSldViewPr snapToGrid="0">
      <p:cViewPr varScale="1">
        <p:scale>
          <a:sx n="59" d="100"/>
          <a:sy n="59" d="100"/>
        </p:scale>
        <p:origin x="1764" y="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0776A-115D-4E6A-951B-55229C1AF914}" type="datetimeFigureOut">
              <a:rPr lang="zh-CN" altLang="en-US" smtClean="0"/>
              <a:pPr/>
              <a:t>2020/12/27</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11D60-9DC1-47F3-B777-41CF4FE375C1}" type="slidenum">
              <a:rPr lang="zh-CN" altLang="en-US" smtClean="0"/>
              <a:pPr/>
              <a:t>‹#›</a:t>
            </a:fld>
            <a:endParaRPr lang="zh-CN" altLang="en-US"/>
          </a:p>
        </p:txBody>
      </p:sp>
    </p:spTree>
    <p:extLst>
      <p:ext uri="{BB962C8B-B14F-4D97-AF65-F5344CB8AC3E}">
        <p14:creationId xmlns:p14="http://schemas.microsoft.com/office/powerpoint/2010/main" val="620370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baseline="0" dirty="0" smtClean="0"/>
          </a:p>
        </p:txBody>
      </p:sp>
      <p:sp>
        <p:nvSpPr>
          <p:cNvPr id="4" name="灯片编号占位符 3"/>
          <p:cNvSpPr>
            <a:spLocks noGrp="1"/>
          </p:cNvSpPr>
          <p:nvPr>
            <p:ph type="sldNum" sz="quarter" idx="10"/>
          </p:nvPr>
        </p:nvSpPr>
        <p:spPr/>
        <p:txBody>
          <a:bodyPr/>
          <a:lstStyle/>
          <a:p>
            <a:fld id="{A0962FA8-AA85-4053-8547-304384BC292A}" type="slidenum">
              <a:rPr lang="zh-CN" altLang="en-US" smtClean="0"/>
              <a:pPr/>
              <a:t>1</a:t>
            </a:fld>
            <a:endParaRPr lang="zh-CN" altLang="en-US"/>
          </a:p>
        </p:txBody>
      </p:sp>
    </p:spTree>
    <p:extLst>
      <p:ext uri="{BB962C8B-B14F-4D97-AF65-F5344CB8AC3E}">
        <p14:creationId xmlns:p14="http://schemas.microsoft.com/office/powerpoint/2010/main" val="19451791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911D60-9DC1-47F3-B777-41CF4FE375C1}" type="slidenum">
              <a:rPr lang="zh-CN" altLang="en-US" smtClean="0"/>
              <a:pPr/>
              <a:t>10</a:t>
            </a:fld>
            <a:endParaRPr lang="zh-CN" altLang="en-US"/>
          </a:p>
        </p:txBody>
      </p:sp>
    </p:spTree>
    <p:extLst>
      <p:ext uri="{BB962C8B-B14F-4D97-AF65-F5344CB8AC3E}">
        <p14:creationId xmlns:p14="http://schemas.microsoft.com/office/powerpoint/2010/main" val="339060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911D60-9DC1-47F3-B777-41CF4FE375C1}" type="slidenum">
              <a:rPr lang="zh-CN" altLang="en-US" smtClean="0"/>
              <a:pPr/>
              <a:t>11</a:t>
            </a:fld>
            <a:endParaRPr lang="zh-CN" altLang="en-US"/>
          </a:p>
        </p:txBody>
      </p:sp>
    </p:spTree>
    <p:extLst>
      <p:ext uri="{BB962C8B-B14F-4D97-AF65-F5344CB8AC3E}">
        <p14:creationId xmlns:p14="http://schemas.microsoft.com/office/powerpoint/2010/main" val="355701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911D60-9DC1-47F3-B777-41CF4FE375C1}" type="slidenum">
              <a:rPr lang="zh-CN" altLang="en-US" smtClean="0"/>
              <a:pPr/>
              <a:t>12</a:t>
            </a:fld>
            <a:endParaRPr lang="zh-CN" altLang="en-US"/>
          </a:p>
        </p:txBody>
      </p:sp>
    </p:spTree>
    <p:extLst>
      <p:ext uri="{BB962C8B-B14F-4D97-AF65-F5344CB8AC3E}">
        <p14:creationId xmlns:p14="http://schemas.microsoft.com/office/powerpoint/2010/main" val="3074475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BD911D60-9DC1-47F3-B777-41CF4FE375C1}" type="slidenum">
              <a:rPr lang="zh-CN" altLang="en-US" smtClean="0"/>
              <a:pPr/>
              <a:t>13</a:t>
            </a:fld>
            <a:endParaRPr lang="zh-CN" altLang="en-US"/>
          </a:p>
        </p:txBody>
      </p:sp>
    </p:spTree>
    <p:extLst>
      <p:ext uri="{BB962C8B-B14F-4D97-AF65-F5344CB8AC3E}">
        <p14:creationId xmlns:p14="http://schemas.microsoft.com/office/powerpoint/2010/main" val="1247359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BD911D60-9DC1-47F3-B777-41CF4FE375C1}" type="slidenum">
              <a:rPr lang="zh-CN" altLang="en-US" smtClean="0"/>
              <a:pPr/>
              <a:t>14</a:t>
            </a:fld>
            <a:endParaRPr lang="zh-CN" altLang="en-US"/>
          </a:p>
        </p:txBody>
      </p:sp>
    </p:spTree>
    <p:extLst>
      <p:ext uri="{BB962C8B-B14F-4D97-AF65-F5344CB8AC3E}">
        <p14:creationId xmlns:p14="http://schemas.microsoft.com/office/powerpoint/2010/main" val="4004104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911D60-9DC1-47F3-B777-41CF4FE375C1}" type="slidenum">
              <a:rPr lang="zh-CN" altLang="en-US" smtClean="0"/>
              <a:pPr/>
              <a:t>15</a:t>
            </a:fld>
            <a:endParaRPr lang="zh-CN" altLang="en-US"/>
          </a:p>
        </p:txBody>
      </p:sp>
    </p:spTree>
    <p:extLst>
      <p:ext uri="{BB962C8B-B14F-4D97-AF65-F5344CB8AC3E}">
        <p14:creationId xmlns:p14="http://schemas.microsoft.com/office/powerpoint/2010/main" val="1099614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911D60-9DC1-47F3-B777-41CF4FE375C1}" type="slidenum">
              <a:rPr lang="zh-CN" altLang="en-US" smtClean="0"/>
              <a:pPr/>
              <a:t>16</a:t>
            </a:fld>
            <a:endParaRPr lang="zh-CN" altLang="en-US"/>
          </a:p>
        </p:txBody>
      </p:sp>
    </p:spTree>
    <p:extLst>
      <p:ext uri="{BB962C8B-B14F-4D97-AF65-F5344CB8AC3E}">
        <p14:creationId xmlns:p14="http://schemas.microsoft.com/office/powerpoint/2010/main" val="36687402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911D60-9DC1-47F3-B777-41CF4FE375C1}" type="slidenum">
              <a:rPr lang="zh-CN" altLang="en-US" smtClean="0"/>
              <a:pPr/>
              <a:t>17</a:t>
            </a:fld>
            <a:endParaRPr lang="zh-CN" altLang="en-US"/>
          </a:p>
        </p:txBody>
      </p:sp>
    </p:spTree>
    <p:extLst>
      <p:ext uri="{BB962C8B-B14F-4D97-AF65-F5344CB8AC3E}">
        <p14:creationId xmlns:p14="http://schemas.microsoft.com/office/powerpoint/2010/main" val="3755165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911D60-9DC1-47F3-B777-41CF4FE375C1}" type="slidenum">
              <a:rPr lang="zh-CN" altLang="en-US" smtClean="0"/>
              <a:pPr/>
              <a:t>18</a:t>
            </a:fld>
            <a:endParaRPr lang="zh-CN" altLang="en-US"/>
          </a:p>
        </p:txBody>
      </p:sp>
    </p:spTree>
    <p:extLst>
      <p:ext uri="{BB962C8B-B14F-4D97-AF65-F5344CB8AC3E}">
        <p14:creationId xmlns:p14="http://schemas.microsoft.com/office/powerpoint/2010/main" val="759715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911D60-9DC1-47F3-B777-41CF4FE375C1}" type="slidenum">
              <a:rPr lang="zh-CN" altLang="en-US" smtClean="0"/>
              <a:pPr/>
              <a:t>2</a:t>
            </a:fld>
            <a:endParaRPr lang="zh-CN" altLang="en-US"/>
          </a:p>
        </p:txBody>
      </p:sp>
    </p:spTree>
    <p:extLst>
      <p:ext uri="{BB962C8B-B14F-4D97-AF65-F5344CB8AC3E}">
        <p14:creationId xmlns:p14="http://schemas.microsoft.com/office/powerpoint/2010/main" val="3059522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911D60-9DC1-47F3-B777-41CF4FE375C1}" type="slidenum">
              <a:rPr lang="zh-CN" altLang="en-US" smtClean="0"/>
              <a:pPr/>
              <a:t>3</a:t>
            </a:fld>
            <a:endParaRPr lang="zh-CN" altLang="en-US"/>
          </a:p>
        </p:txBody>
      </p:sp>
    </p:spTree>
    <p:extLst>
      <p:ext uri="{BB962C8B-B14F-4D97-AF65-F5344CB8AC3E}">
        <p14:creationId xmlns:p14="http://schemas.microsoft.com/office/powerpoint/2010/main" val="3041790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911D60-9DC1-47F3-B777-41CF4FE375C1}" type="slidenum">
              <a:rPr lang="zh-CN" altLang="en-US" smtClean="0"/>
              <a:pPr/>
              <a:t>4</a:t>
            </a:fld>
            <a:endParaRPr lang="zh-CN" altLang="en-US"/>
          </a:p>
        </p:txBody>
      </p:sp>
    </p:spTree>
    <p:extLst>
      <p:ext uri="{BB962C8B-B14F-4D97-AF65-F5344CB8AC3E}">
        <p14:creationId xmlns:p14="http://schemas.microsoft.com/office/powerpoint/2010/main" val="1966288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911D60-9DC1-47F3-B777-41CF4FE375C1}" type="slidenum">
              <a:rPr lang="zh-CN" altLang="en-US" smtClean="0"/>
              <a:pPr/>
              <a:t>5</a:t>
            </a:fld>
            <a:endParaRPr lang="zh-CN" altLang="en-US"/>
          </a:p>
        </p:txBody>
      </p:sp>
    </p:spTree>
    <p:extLst>
      <p:ext uri="{BB962C8B-B14F-4D97-AF65-F5344CB8AC3E}">
        <p14:creationId xmlns:p14="http://schemas.microsoft.com/office/powerpoint/2010/main" val="1602268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911D60-9DC1-47F3-B777-41CF4FE375C1}" type="slidenum">
              <a:rPr lang="zh-CN" altLang="en-US" smtClean="0"/>
              <a:pPr/>
              <a:t>6</a:t>
            </a:fld>
            <a:endParaRPr lang="zh-CN" altLang="en-US"/>
          </a:p>
        </p:txBody>
      </p:sp>
    </p:spTree>
    <p:extLst>
      <p:ext uri="{BB962C8B-B14F-4D97-AF65-F5344CB8AC3E}">
        <p14:creationId xmlns:p14="http://schemas.microsoft.com/office/powerpoint/2010/main" val="1818215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911D60-9DC1-47F3-B777-41CF4FE375C1}" type="slidenum">
              <a:rPr lang="zh-CN" altLang="en-US" smtClean="0"/>
              <a:pPr/>
              <a:t>7</a:t>
            </a:fld>
            <a:endParaRPr lang="zh-CN" altLang="en-US"/>
          </a:p>
        </p:txBody>
      </p:sp>
    </p:spTree>
    <p:extLst>
      <p:ext uri="{BB962C8B-B14F-4D97-AF65-F5344CB8AC3E}">
        <p14:creationId xmlns:p14="http://schemas.microsoft.com/office/powerpoint/2010/main" val="668218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911D60-9DC1-47F3-B777-41CF4FE375C1}" type="slidenum">
              <a:rPr lang="zh-CN" altLang="en-US" smtClean="0"/>
              <a:pPr/>
              <a:t>8</a:t>
            </a:fld>
            <a:endParaRPr lang="zh-CN" altLang="en-US"/>
          </a:p>
        </p:txBody>
      </p:sp>
    </p:spTree>
    <p:extLst>
      <p:ext uri="{BB962C8B-B14F-4D97-AF65-F5344CB8AC3E}">
        <p14:creationId xmlns:p14="http://schemas.microsoft.com/office/powerpoint/2010/main" val="1353576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D911D60-9DC1-47F3-B777-41CF4FE375C1}" type="slidenum">
              <a:rPr lang="zh-CN" altLang="en-US" smtClean="0"/>
              <a:pPr/>
              <a:t>9</a:t>
            </a:fld>
            <a:endParaRPr lang="zh-CN" altLang="en-US"/>
          </a:p>
        </p:txBody>
      </p:sp>
    </p:spTree>
    <p:extLst>
      <p:ext uri="{BB962C8B-B14F-4D97-AF65-F5344CB8AC3E}">
        <p14:creationId xmlns:p14="http://schemas.microsoft.com/office/powerpoint/2010/main" val="10165585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EE80B36D-1C44-4F4A-ACDE-538990182A49}" type="datetimeFigureOut">
              <a:rPr lang="zh-CN" altLang="en-US" smtClean="0"/>
              <a:pPr/>
              <a:t>2020/12/27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5904463-8DBD-4F51-801B-C37572A5F4B3}" type="slidenum">
              <a:rPr lang="zh-CN" altLang="en-US" smtClean="0"/>
              <a:pPr/>
              <a:t>‹#›</a:t>
            </a:fld>
            <a:endParaRPr lang="zh-CN" altLang="en-US"/>
          </a:p>
        </p:txBody>
      </p:sp>
    </p:spTree>
    <p:extLst>
      <p:ext uri="{BB962C8B-B14F-4D97-AF65-F5344CB8AC3E}">
        <p14:creationId xmlns:p14="http://schemas.microsoft.com/office/powerpoint/2010/main" val="24816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E80B36D-1C44-4F4A-ACDE-538990182A49}" type="datetimeFigureOut">
              <a:rPr lang="zh-CN" altLang="en-US" smtClean="0"/>
              <a:pPr/>
              <a:t>2020/12/27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5904463-8DBD-4F51-801B-C37572A5F4B3}" type="slidenum">
              <a:rPr lang="zh-CN" altLang="en-US" smtClean="0"/>
              <a:pPr/>
              <a:t>‹#›</a:t>
            </a:fld>
            <a:endParaRPr lang="zh-CN" altLang="en-US"/>
          </a:p>
        </p:txBody>
      </p:sp>
    </p:spTree>
    <p:extLst>
      <p:ext uri="{BB962C8B-B14F-4D97-AF65-F5344CB8AC3E}">
        <p14:creationId xmlns:p14="http://schemas.microsoft.com/office/powerpoint/2010/main" val="151023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E80B36D-1C44-4F4A-ACDE-538990182A49}" type="datetimeFigureOut">
              <a:rPr lang="zh-CN" altLang="en-US" smtClean="0"/>
              <a:pPr/>
              <a:t>2020/12/27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5904463-8DBD-4F51-801B-C37572A5F4B3}" type="slidenum">
              <a:rPr lang="zh-CN" altLang="en-US" smtClean="0"/>
              <a:pPr/>
              <a:t>‹#›</a:t>
            </a:fld>
            <a:endParaRPr lang="zh-CN" altLang="en-US"/>
          </a:p>
        </p:txBody>
      </p:sp>
    </p:spTree>
    <p:extLst>
      <p:ext uri="{BB962C8B-B14F-4D97-AF65-F5344CB8AC3E}">
        <p14:creationId xmlns:p14="http://schemas.microsoft.com/office/powerpoint/2010/main" val="105123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7" name="Picture 7" descr="B-1"/>
          <p:cNvPicPr>
            <a:picLocks noChangeAspect="1" noChangeArrowheads="1"/>
          </p:cNvPicPr>
          <p:nvPr userDrawn="1"/>
        </p:nvPicPr>
        <p:blipFill>
          <a:blip r:embed="rId2" cstate="print"/>
          <a:srcRect/>
          <a:stretch>
            <a:fillRect/>
          </a:stretch>
        </p:blipFill>
        <p:spPr bwMode="auto">
          <a:xfrm>
            <a:off x="0" y="1588"/>
            <a:ext cx="9144000" cy="6856412"/>
          </a:xfrm>
          <a:prstGeom prst="rect">
            <a:avLst/>
          </a:prstGeom>
          <a:noFill/>
          <a:ln w="9525">
            <a:noFill/>
            <a:miter lim="800000"/>
            <a:headEnd/>
            <a:tailEnd/>
          </a:ln>
        </p:spPr>
      </p:pic>
      <p:sp>
        <p:nvSpPr>
          <p:cNvPr id="2" name="标题 1"/>
          <p:cNvSpPr>
            <a:spLocks noGrp="1"/>
          </p:cNvSpPr>
          <p:nvPr>
            <p:ph type="ctrTitle"/>
          </p:nvPr>
        </p:nvSpPr>
        <p:spPr>
          <a:xfrm>
            <a:off x="683568" y="1412776"/>
            <a:ext cx="7772400" cy="1470025"/>
          </a:xfrm>
        </p:spPr>
        <p:txBody>
          <a:bodyPr/>
          <a:lstStyle>
            <a:lvl1pPr>
              <a:defRPr>
                <a:solidFill>
                  <a:schemeClr val="bg1"/>
                </a:solidFill>
              </a:defRPr>
            </a:lvl1pPr>
          </a:lstStyle>
          <a:p>
            <a:r>
              <a:rPr lang="zh-CN" altLang="en-US" dirty="0"/>
              <a:t>单击此处编辑母版标题样式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039503BF-C29D-4C80-9971-704DEB9EB5A2}" type="slidenum">
              <a:rPr lang="en-US" altLang="zh-CN"/>
              <a:pPr>
                <a:defRPr/>
              </a:pPr>
              <a:t>‹#›</a:t>
            </a:fld>
            <a:endParaRPr lang="en-US" altLang="zh-CN"/>
          </a:p>
        </p:txBody>
      </p:sp>
    </p:spTree>
    <p:extLst>
      <p:ext uri="{BB962C8B-B14F-4D97-AF65-F5344CB8AC3E}">
        <p14:creationId xmlns:p14="http://schemas.microsoft.com/office/powerpoint/2010/main" val="2694004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7" name="Picture 7" descr="B-1"/>
          <p:cNvPicPr>
            <a:picLocks noChangeAspect="1" noChangeArrowheads="1"/>
          </p:cNvPicPr>
          <p:nvPr userDrawn="1"/>
        </p:nvPicPr>
        <p:blipFill>
          <a:blip r:embed="rId2" cstate="print"/>
          <a:srcRect/>
          <a:stretch>
            <a:fillRect/>
          </a:stretch>
        </p:blipFill>
        <p:spPr bwMode="auto">
          <a:xfrm>
            <a:off x="0" y="1588"/>
            <a:ext cx="9144000" cy="6856412"/>
          </a:xfrm>
          <a:prstGeom prst="rect">
            <a:avLst/>
          </a:prstGeom>
          <a:noFill/>
          <a:ln w="9525">
            <a:noFill/>
            <a:miter lim="800000"/>
            <a:headEnd/>
            <a:tailEnd/>
          </a:ln>
        </p:spPr>
      </p:pic>
      <p:sp>
        <p:nvSpPr>
          <p:cNvPr id="2" name="标题 1"/>
          <p:cNvSpPr>
            <a:spLocks noGrp="1"/>
          </p:cNvSpPr>
          <p:nvPr>
            <p:ph type="ctrTitle"/>
          </p:nvPr>
        </p:nvSpPr>
        <p:spPr>
          <a:xfrm>
            <a:off x="683568" y="1412776"/>
            <a:ext cx="7772400" cy="1470025"/>
          </a:xfrm>
        </p:spPr>
        <p:txBody>
          <a:bodyPr/>
          <a:lstStyle>
            <a:lvl1pPr>
              <a:defRPr>
                <a:solidFill>
                  <a:schemeClr val="bg1"/>
                </a:solidFill>
              </a:defRPr>
            </a:lvl1pPr>
          </a:lstStyle>
          <a:p>
            <a:r>
              <a:rPr lang="zh-CN" altLang="en-US" dirty="0"/>
              <a:t>单击此处编辑母版标题样式</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9503BF-C29D-4C80-9971-704DEB9EB5A2}" type="slidenum">
              <a:rPr lang="en-US" altLang="zh-CN">
                <a:solidFill>
                  <a:srgbClr val="000000"/>
                </a:solidFill>
              </a:rPr>
              <a:pPr>
                <a:defRPr/>
              </a:pPr>
              <a:t>‹#›</a:t>
            </a:fld>
            <a:endParaRPr lang="en-US" altLang="zh-CN">
              <a:solidFill>
                <a:srgbClr val="000000"/>
              </a:solidFill>
            </a:endParaRPr>
          </a:p>
        </p:txBody>
      </p:sp>
      <p:pic>
        <p:nvPicPr>
          <p:cNvPr id="8" name="Picture 6" descr="B-1"/>
          <p:cNvPicPr>
            <a:picLocks noChangeAspect="1" noChangeArrowheads="1"/>
          </p:cNvPicPr>
          <p:nvPr userDrawn="1"/>
        </p:nvPicPr>
        <p:blipFill>
          <a:blip r:embed="rId3" cstate="print"/>
          <a:srcRect l="8194" t="52522" r="40851" b="32153"/>
          <a:stretch>
            <a:fillRect/>
          </a:stretch>
        </p:blipFill>
        <p:spPr bwMode="auto">
          <a:xfrm>
            <a:off x="749300" y="3602038"/>
            <a:ext cx="4659313" cy="1050925"/>
          </a:xfrm>
          <a:prstGeom prst="rect">
            <a:avLst/>
          </a:prstGeom>
          <a:noFill/>
          <a:ln w="9525">
            <a:noFill/>
            <a:miter lim="800000"/>
            <a:headEnd/>
            <a:tailEnd/>
          </a:ln>
        </p:spPr>
      </p:pic>
    </p:spTree>
    <p:extLst>
      <p:ext uri="{BB962C8B-B14F-4D97-AF65-F5344CB8AC3E}">
        <p14:creationId xmlns:p14="http://schemas.microsoft.com/office/powerpoint/2010/main" val="102848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Picture 4" descr="B-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标题 1"/>
          <p:cNvSpPr>
            <a:spLocks noGrp="1"/>
          </p:cNvSpPr>
          <p:nvPr>
            <p:ph type="title" hasCustomPrompt="1"/>
          </p:nvPr>
        </p:nvSpPr>
        <p:spPr>
          <a:xfrm>
            <a:off x="5868144" y="548680"/>
            <a:ext cx="2602632" cy="648072"/>
          </a:xfrm>
        </p:spPr>
        <p:txBody>
          <a:bodyPr/>
          <a:lstStyle>
            <a:lvl1pPr>
              <a:defRPr sz="2400">
                <a:latin typeface="微软雅黑" panose="020B0503020204020204" pitchFamily="34" charset="-122"/>
                <a:ea typeface="微软雅黑" panose="020B0503020204020204" pitchFamily="34" charset="-122"/>
              </a:defRPr>
            </a:lvl1pPr>
          </a:lstStyle>
          <a:p>
            <a:r>
              <a:rPr lang="zh-CN" altLang="en-US" sz="2000" dirty="0"/>
              <a:t>内容标题区域</a:t>
            </a:r>
          </a:p>
        </p:txBody>
      </p:sp>
      <p:sp>
        <p:nvSpPr>
          <p:cNvPr id="3" name="内容占位符 2"/>
          <p:cNvSpPr>
            <a:spLocks noGrp="1"/>
          </p:cNvSpPr>
          <p:nvPr>
            <p:ph idx="1"/>
          </p:nvPr>
        </p:nvSpPr>
        <p:spPr/>
        <p:txBody>
          <a:bodyPr/>
          <a:lstStyle>
            <a:lvl1pPr>
              <a:lnSpc>
                <a:spcPct val="150000"/>
              </a:lnSpc>
              <a:defRPr sz="1600">
                <a:latin typeface="微软雅黑" panose="020B0503020204020204" pitchFamily="34" charset="-122"/>
                <a:ea typeface="微软雅黑" panose="020B0503020204020204" pitchFamily="34" charset="-122"/>
              </a:defRPr>
            </a:lvl1pPr>
            <a:lvl2pPr>
              <a:lnSpc>
                <a:spcPct val="150000"/>
              </a:lnSpc>
              <a:defRPr sz="1400">
                <a:latin typeface="微软雅黑" panose="020B0503020204020204" pitchFamily="34" charset="-122"/>
                <a:ea typeface="微软雅黑" panose="020B0503020204020204" pitchFamily="34" charset="-122"/>
              </a:defRPr>
            </a:lvl2pPr>
            <a:lvl3pPr>
              <a:lnSpc>
                <a:spcPct val="150000"/>
              </a:lnSpc>
              <a:defRPr sz="1200">
                <a:latin typeface="微软雅黑" panose="020B0503020204020204" pitchFamily="34" charset="-122"/>
                <a:ea typeface="微软雅黑" panose="020B0503020204020204" pitchFamily="34" charset="-122"/>
              </a:defRPr>
            </a:lvl3pPr>
            <a:lvl4pPr>
              <a:lnSpc>
                <a:spcPct val="150000"/>
              </a:lnSpc>
              <a:defRPr>
                <a:latin typeface="微软雅黑" panose="020B0503020204020204" pitchFamily="34" charset="-122"/>
                <a:ea typeface="微软雅黑" panose="020B0503020204020204" pitchFamily="34" charset="-122"/>
              </a:defRPr>
            </a:lvl4pPr>
            <a:lvl5pPr>
              <a:lnSpc>
                <a:spcPct val="150000"/>
              </a:lnSpc>
              <a:defRPr>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A439F1-587F-4B46-AE4C-D82BC2C3528D}" type="slidenum">
              <a:rPr lang="en-US" altLang="zh-CN">
                <a:solidFill>
                  <a:srgbClr val="000000"/>
                </a:solidFill>
              </a:rPr>
              <a:pPr>
                <a:defRPr/>
              </a:pPr>
              <a:t>‹#›</a:t>
            </a:fld>
            <a:endParaRPr lang="en-US" altLang="zh-CN">
              <a:solidFill>
                <a:srgbClr val="000000"/>
              </a:solidFill>
            </a:endParaRPr>
          </a:p>
        </p:txBody>
      </p:sp>
    </p:spTree>
    <p:extLst>
      <p:ext uri="{BB962C8B-B14F-4D97-AF65-F5344CB8AC3E}">
        <p14:creationId xmlns:p14="http://schemas.microsoft.com/office/powerpoint/2010/main" val="3103899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946528B-B9B9-4E68-8952-1F42D213A426}" type="slidenum">
              <a:rPr lang="en-US" altLang="zh-CN">
                <a:solidFill>
                  <a:srgbClr val="000000"/>
                </a:solidFill>
              </a:rPr>
              <a:pPr>
                <a:defRPr/>
              </a:pPr>
              <a:t>‹#›</a:t>
            </a:fld>
            <a:endParaRPr lang="en-US" altLang="zh-CN">
              <a:solidFill>
                <a:srgbClr val="000000"/>
              </a:solidFill>
            </a:endParaRPr>
          </a:p>
        </p:txBody>
      </p:sp>
      <p:pic>
        <p:nvPicPr>
          <p:cNvPr id="6" name="Picture 5" descr="B-1"/>
          <p:cNvPicPr>
            <a:picLocks noChangeAspect="1" noChangeArrowheads="1"/>
          </p:cNvPicPr>
          <p:nvPr userDrawn="1"/>
        </p:nvPicPr>
        <p:blipFill>
          <a:blip r:embed="rId2" cstate="print"/>
          <a:srcRect/>
          <a:stretch>
            <a:fillRect/>
          </a:stretch>
        </p:blipFill>
        <p:spPr bwMode="auto">
          <a:xfrm>
            <a:off x="0" y="-1588"/>
            <a:ext cx="9144000" cy="6859588"/>
          </a:xfrm>
          <a:prstGeom prst="rect">
            <a:avLst/>
          </a:prstGeom>
          <a:noFill/>
          <a:ln w="9525">
            <a:noFill/>
            <a:miter lim="800000"/>
            <a:headEnd/>
            <a:tailEnd/>
          </a:ln>
        </p:spPr>
      </p:pic>
    </p:spTree>
    <p:extLst>
      <p:ext uri="{BB962C8B-B14F-4D97-AF65-F5344CB8AC3E}">
        <p14:creationId xmlns:p14="http://schemas.microsoft.com/office/powerpoint/2010/main" val="2245799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EE80B36D-1C44-4F4A-ACDE-538990182A49}" type="datetimeFigureOut">
              <a:rPr lang="zh-CN" altLang="en-US" smtClean="0"/>
              <a:pPr/>
              <a:t>2020/12/27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5904463-8DBD-4F51-801B-C37572A5F4B3}" type="slidenum">
              <a:rPr lang="zh-CN" altLang="en-US" smtClean="0"/>
              <a:pPr/>
              <a:t>‹#›</a:t>
            </a:fld>
            <a:endParaRPr lang="zh-CN" altLang="en-US"/>
          </a:p>
        </p:txBody>
      </p:sp>
    </p:spTree>
    <p:extLst>
      <p:ext uri="{BB962C8B-B14F-4D97-AF65-F5344CB8AC3E}">
        <p14:creationId xmlns:p14="http://schemas.microsoft.com/office/powerpoint/2010/main" val="332536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EE80B36D-1C44-4F4A-ACDE-538990182A49}" type="datetimeFigureOut">
              <a:rPr lang="zh-CN" altLang="en-US" smtClean="0"/>
              <a:pPr/>
              <a:t>2020/12/27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5904463-8DBD-4F51-801B-C37572A5F4B3}" type="slidenum">
              <a:rPr lang="zh-CN" altLang="en-US" smtClean="0"/>
              <a:pPr/>
              <a:t>‹#›</a:t>
            </a:fld>
            <a:endParaRPr lang="zh-CN" altLang="en-US"/>
          </a:p>
        </p:txBody>
      </p:sp>
    </p:spTree>
    <p:extLst>
      <p:ext uri="{BB962C8B-B14F-4D97-AF65-F5344CB8AC3E}">
        <p14:creationId xmlns:p14="http://schemas.microsoft.com/office/powerpoint/2010/main" val="1738219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EE80B36D-1C44-4F4A-ACDE-538990182A49}" type="datetimeFigureOut">
              <a:rPr lang="zh-CN" altLang="en-US" smtClean="0"/>
              <a:pPr/>
              <a:t>2020/12/27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5904463-8DBD-4F51-801B-C37572A5F4B3}" type="slidenum">
              <a:rPr lang="zh-CN" altLang="en-US" smtClean="0"/>
              <a:pPr/>
              <a:t>‹#›</a:t>
            </a:fld>
            <a:endParaRPr lang="zh-CN" altLang="en-US"/>
          </a:p>
        </p:txBody>
      </p:sp>
    </p:spTree>
    <p:extLst>
      <p:ext uri="{BB962C8B-B14F-4D97-AF65-F5344CB8AC3E}">
        <p14:creationId xmlns:p14="http://schemas.microsoft.com/office/powerpoint/2010/main" val="959850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EE80B36D-1C44-4F4A-ACDE-538990182A49}" type="datetimeFigureOut">
              <a:rPr lang="zh-CN" altLang="en-US" smtClean="0"/>
              <a:pPr/>
              <a:t>2020/12/27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A5904463-8DBD-4F51-801B-C37572A5F4B3}" type="slidenum">
              <a:rPr lang="zh-CN" altLang="en-US" smtClean="0"/>
              <a:pPr/>
              <a:t>‹#›</a:t>
            </a:fld>
            <a:endParaRPr lang="zh-CN" altLang="en-US"/>
          </a:p>
        </p:txBody>
      </p:sp>
    </p:spTree>
    <p:extLst>
      <p:ext uri="{BB962C8B-B14F-4D97-AF65-F5344CB8AC3E}">
        <p14:creationId xmlns:p14="http://schemas.microsoft.com/office/powerpoint/2010/main" val="428831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E80B36D-1C44-4F4A-ACDE-538990182A49}" type="datetimeFigureOut">
              <a:rPr lang="zh-CN" altLang="en-US" smtClean="0"/>
              <a:pPr/>
              <a:t>2020/12/27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A5904463-8DBD-4F51-801B-C37572A5F4B3}" type="slidenum">
              <a:rPr lang="zh-CN" altLang="en-US" smtClean="0"/>
              <a:pPr/>
              <a:t>‹#›</a:t>
            </a:fld>
            <a:endParaRPr lang="zh-CN" altLang="en-US"/>
          </a:p>
        </p:txBody>
      </p:sp>
    </p:spTree>
    <p:extLst>
      <p:ext uri="{BB962C8B-B14F-4D97-AF65-F5344CB8AC3E}">
        <p14:creationId xmlns:p14="http://schemas.microsoft.com/office/powerpoint/2010/main" val="1759348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80B36D-1C44-4F4A-ACDE-538990182A49}" type="datetimeFigureOut">
              <a:rPr lang="zh-CN" altLang="en-US" smtClean="0"/>
              <a:pPr/>
              <a:t>2020/12/27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5904463-8DBD-4F51-801B-C37572A5F4B3}" type="slidenum">
              <a:rPr lang="zh-CN" altLang="en-US" smtClean="0"/>
              <a:pPr/>
              <a:t>‹#›</a:t>
            </a:fld>
            <a:endParaRPr lang="zh-CN" altLang="en-US"/>
          </a:p>
        </p:txBody>
      </p:sp>
    </p:spTree>
    <p:extLst>
      <p:ext uri="{BB962C8B-B14F-4D97-AF65-F5344CB8AC3E}">
        <p14:creationId xmlns:p14="http://schemas.microsoft.com/office/powerpoint/2010/main" val="78747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E80B36D-1C44-4F4A-ACDE-538990182A49}" type="datetimeFigureOut">
              <a:rPr lang="zh-CN" altLang="en-US" smtClean="0"/>
              <a:pPr/>
              <a:t>2020/12/27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5904463-8DBD-4F51-801B-C37572A5F4B3}" type="slidenum">
              <a:rPr lang="zh-CN" altLang="en-US" smtClean="0"/>
              <a:pPr/>
              <a:t>‹#›</a:t>
            </a:fld>
            <a:endParaRPr lang="zh-CN" altLang="en-US"/>
          </a:p>
        </p:txBody>
      </p:sp>
    </p:spTree>
    <p:extLst>
      <p:ext uri="{BB962C8B-B14F-4D97-AF65-F5344CB8AC3E}">
        <p14:creationId xmlns:p14="http://schemas.microsoft.com/office/powerpoint/2010/main" val="296245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EE80B36D-1C44-4F4A-ACDE-538990182A49}" type="datetimeFigureOut">
              <a:rPr lang="zh-CN" altLang="en-US" smtClean="0"/>
              <a:pPr/>
              <a:t>2020/12/27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5904463-8DBD-4F51-801B-C37572A5F4B3}" type="slidenum">
              <a:rPr lang="zh-CN" altLang="en-US" smtClean="0"/>
              <a:pPr/>
              <a:t>‹#›</a:t>
            </a:fld>
            <a:endParaRPr lang="zh-CN" altLang="en-US"/>
          </a:p>
        </p:txBody>
      </p:sp>
    </p:spTree>
    <p:extLst>
      <p:ext uri="{BB962C8B-B14F-4D97-AF65-F5344CB8AC3E}">
        <p14:creationId xmlns:p14="http://schemas.microsoft.com/office/powerpoint/2010/main" val="904598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0B36D-1C44-4F4A-ACDE-538990182A49}" type="datetimeFigureOut">
              <a:rPr lang="zh-CN" altLang="en-US" smtClean="0"/>
              <a:pPr/>
              <a:t>2020/12/27</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904463-8DBD-4F51-801B-C37572A5F4B3}" type="slidenum">
              <a:rPr lang="zh-CN" altLang="en-US" smtClean="0"/>
              <a:pPr/>
              <a:t>‹#›</a:t>
            </a:fld>
            <a:endParaRPr lang="zh-CN" altLang="en-US"/>
          </a:p>
        </p:txBody>
      </p:sp>
    </p:spTree>
    <p:extLst>
      <p:ext uri="{BB962C8B-B14F-4D97-AF65-F5344CB8AC3E}">
        <p14:creationId xmlns:p14="http://schemas.microsoft.com/office/powerpoint/2010/main" val="12175983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4" descr="B-1"/>
          <p:cNvPicPr>
            <a:picLocks noChangeAspect="1" noChangeArrowheads="1"/>
          </p:cNvPicPr>
          <p:nvPr/>
        </p:nvPicPr>
        <p:blipFill>
          <a:blip r:embed="rId5" cstate="print"/>
          <a:srcRect/>
          <a:stretch>
            <a:fillRect/>
          </a:stretch>
        </p:blipFill>
        <p:spPr bwMode="auto">
          <a:xfrm>
            <a:off x="0" y="0"/>
            <a:ext cx="9144000" cy="6858000"/>
          </a:xfrm>
          <a:prstGeom prst="rect">
            <a:avLst/>
          </a:prstGeom>
          <a:noFill/>
          <a:ln w="9525">
            <a:noFill/>
            <a:miter lim="800000"/>
            <a:headEnd/>
            <a:tailEnd/>
          </a:ln>
        </p:spPr>
      </p:pic>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CD98D576-A93E-4A83-AEFD-5B9ECC077633}"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96425380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宋体" pitchFamily="2" charset="-122"/>
        </a:defRPr>
      </a:lvl2pPr>
      <a:lvl3pPr algn="ctr" rtl="0" eaLnBrk="1" fontAlgn="base" hangingPunct="1">
        <a:spcBef>
          <a:spcPct val="0"/>
        </a:spcBef>
        <a:spcAft>
          <a:spcPct val="0"/>
        </a:spcAft>
        <a:defRPr sz="4400">
          <a:solidFill>
            <a:schemeClr val="tx2"/>
          </a:solidFill>
          <a:latin typeface="Arial" charset="0"/>
          <a:ea typeface="宋体" pitchFamily="2" charset="-122"/>
        </a:defRPr>
      </a:lvl3pPr>
      <a:lvl4pPr algn="ctr" rtl="0" eaLnBrk="1" fontAlgn="base" hangingPunct="1">
        <a:spcBef>
          <a:spcPct val="0"/>
        </a:spcBef>
        <a:spcAft>
          <a:spcPct val="0"/>
        </a:spcAft>
        <a:defRPr sz="4400">
          <a:solidFill>
            <a:schemeClr val="tx2"/>
          </a:solidFill>
          <a:latin typeface="Arial" charset="0"/>
          <a:ea typeface="宋体" pitchFamily="2" charset="-122"/>
        </a:defRPr>
      </a:lvl4pPr>
      <a:lvl5pPr algn="ctr" rtl="0" eaLnBrk="1" fontAlgn="base" hangingPunct="1">
        <a:spcBef>
          <a:spcPct val="0"/>
        </a:spcBef>
        <a:spcAft>
          <a:spcPct val="0"/>
        </a:spcAft>
        <a:defRPr sz="4400">
          <a:solidFill>
            <a:schemeClr val="tx2"/>
          </a:solidFill>
          <a:latin typeface="Arial" charset="0"/>
          <a:ea typeface="宋体" pitchFamily="2" charset="-122"/>
        </a:defRPr>
      </a:lvl5pPr>
      <a:lvl6pPr marL="457200" algn="ctr" rtl="0" eaLnBrk="1" fontAlgn="base" hangingPunct="1">
        <a:spcBef>
          <a:spcPct val="0"/>
        </a:spcBef>
        <a:spcAft>
          <a:spcPct val="0"/>
        </a:spcAft>
        <a:defRPr sz="4400">
          <a:solidFill>
            <a:schemeClr val="tx2"/>
          </a:solidFill>
          <a:latin typeface="Arial" charset="0"/>
          <a:ea typeface="宋体" pitchFamily="2" charset="-122"/>
        </a:defRPr>
      </a:lvl6pPr>
      <a:lvl7pPr marL="914400" algn="ctr" rtl="0" eaLnBrk="1" fontAlgn="base" hangingPunct="1">
        <a:spcBef>
          <a:spcPct val="0"/>
        </a:spcBef>
        <a:spcAft>
          <a:spcPct val="0"/>
        </a:spcAft>
        <a:defRPr sz="4400">
          <a:solidFill>
            <a:schemeClr val="tx2"/>
          </a:solidFill>
          <a:latin typeface="Arial" charset="0"/>
          <a:ea typeface="宋体" pitchFamily="2" charset="-122"/>
        </a:defRPr>
      </a:lvl7pPr>
      <a:lvl8pPr marL="1371600" algn="ctr" rtl="0" eaLnBrk="1" fontAlgn="base" hangingPunct="1">
        <a:spcBef>
          <a:spcPct val="0"/>
        </a:spcBef>
        <a:spcAft>
          <a:spcPct val="0"/>
        </a:spcAft>
        <a:defRPr sz="4400">
          <a:solidFill>
            <a:schemeClr val="tx2"/>
          </a:solidFill>
          <a:latin typeface="Arial" charset="0"/>
          <a:ea typeface="宋体" pitchFamily="2" charset="-122"/>
        </a:defRPr>
      </a:lvl8pPr>
      <a:lvl9pPr marL="1828800" algn="ctr" rtl="0" eaLnBrk="1" fontAlgn="base" hangingPunct="1">
        <a:spcBef>
          <a:spcPct val="0"/>
        </a:spcBef>
        <a:spcAft>
          <a:spcPct val="0"/>
        </a:spcAft>
        <a:defRPr sz="4400">
          <a:solidFill>
            <a:schemeClr val="tx2"/>
          </a:solidFill>
          <a:latin typeface="Arial" charset="0"/>
          <a:ea typeface="宋体" pitchFamily="2" charset="-122"/>
        </a:defRPr>
      </a:lvl9pPr>
    </p:titleStyle>
    <p:body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600">
          <a:solidFill>
            <a:schemeClr val="tx1"/>
          </a:solidFill>
          <a:latin typeface="+mn-lt"/>
          <a:ea typeface="+mn-ea"/>
        </a:defRPr>
      </a:lvl2pPr>
      <a:lvl3pPr marL="1143000" indent="-228600" algn="l" rtl="0" eaLnBrk="1" fontAlgn="base" hangingPunct="1">
        <a:spcBef>
          <a:spcPct val="20000"/>
        </a:spcBef>
        <a:spcAft>
          <a:spcPct val="0"/>
        </a:spcAft>
        <a:buChar char="•"/>
        <a:defRPr sz="12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5.png"/><Relationship Id="rId7"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8.png"/><Relationship Id="rId10" Type="http://schemas.openxmlformats.org/officeDocument/2006/relationships/image" Target="../media/image7.svg"/><Relationship Id="rId4" Type="http://schemas.openxmlformats.org/officeDocument/2006/relationships/image" Target="../media/image7.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45462" y="1194846"/>
            <a:ext cx="8519138" cy="1470025"/>
          </a:xfrm>
        </p:spPr>
        <p:txBody>
          <a:bodyPr>
            <a:noAutofit/>
          </a:bodyPr>
          <a:lstStyle/>
          <a:p>
            <a:pPr algn="ctr">
              <a:lnSpc>
                <a:spcPct val="150000"/>
              </a:lnSpc>
            </a:pPr>
            <a:r>
              <a:rPr lang="en-US" altLang="zh-CN" sz="2400" dirty="0" smtClean="0">
                <a:latin typeface="微软雅黑" panose="020B0503020204020204" pitchFamily="34" charset="-122"/>
                <a:ea typeface="微软雅黑" panose="020B0503020204020204" pitchFamily="34" charset="-122"/>
              </a:rPr>
              <a:t>Graph-Based </a:t>
            </a:r>
            <a:r>
              <a:rPr lang="en-US" altLang="zh-CN" sz="2400" dirty="0">
                <a:latin typeface="微软雅黑" panose="020B0503020204020204" pitchFamily="34" charset="-122"/>
                <a:ea typeface="微软雅黑" panose="020B0503020204020204" pitchFamily="34" charset="-122"/>
              </a:rPr>
              <a:t>Reasoning over Heterogenous External Knowledge for Commonsense Question Answering</a:t>
            </a:r>
            <a:endParaRPr lang="zh-CN" altLang="en-US" sz="2400" dirty="0">
              <a:latin typeface="微软雅黑" panose="020B0503020204020204" pitchFamily="34" charset="-122"/>
              <a:ea typeface="微软雅黑" panose="020B0503020204020204" pitchFamily="34" charset="-122"/>
            </a:endParaRPr>
          </a:p>
        </p:txBody>
      </p:sp>
      <p:sp>
        <p:nvSpPr>
          <p:cNvPr id="3" name="TextBox 6"/>
          <p:cNvSpPr txBox="1">
            <a:spLocks noChangeArrowheads="1"/>
          </p:cNvSpPr>
          <p:nvPr/>
        </p:nvSpPr>
        <p:spPr bwMode="auto">
          <a:xfrm>
            <a:off x="788692" y="3676933"/>
            <a:ext cx="7632677" cy="1887696"/>
          </a:xfrm>
          <a:prstGeom prst="rect">
            <a:avLst/>
          </a:prstGeom>
          <a:noFill/>
          <a:ln w="9525">
            <a:noFill/>
            <a:miter lim="800000"/>
            <a:headEnd/>
            <a:tailEnd/>
          </a:ln>
        </p:spPr>
        <p:txBody>
          <a:bodyPr wrap="square">
            <a:spAutoFit/>
          </a:bodyPr>
          <a:lstStyle/>
          <a:p>
            <a:pPr algn="r">
              <a:lnSpc>
                <a:spcPts val="2800"/>
              </a:lnSpc>
            </a:pPr>
            <a:r>
              <a:rPr lang="en-US" altLang="zh-CN" sz="1400" dirty="0" err="1">
                <a:latin typeface="微软雅黑" panose="020B0503020204020204" pitchFamily="34" charset="-122"/>
                <a:ea typeface="微软雅黑" panose="020B0503020204020204" pitchFamily="34" charset="-122"/>
              </a:rPr>
              <a:t>Shangwen</a:t>
            </a:r>
            <a:r>
              <a:rPr lang="en-US" altLang="zh-CN" sz="1400" dirty="0">
                <a:latin typeface="微软雅黑" panose="020B0503020204020204" pitchFamily="34" charset="-122"/>
                <a:ea typeface="微软雅黑" panose="020B0503020204020204" pitchFamily="34" charset="-122"/>
              </a:rPr>
              <a:t> </a:t>
            </a:r>
            <a:r>
              <a:rPr lang="en-US" altLang="zh-CN" sz="1400" dirty="0" err="1" smtClean="0">
                <a:latin typeface="微软雅黑" panose="020B0503020204020204" pitchFamily="34" charset="-122"/>
                <a:ea typeface="微软雅黑" panose="020B0503020204020204" pitchFamily="34" charset="-122"/>
              </a:rPr>
              <a:t>Lv</a:t>
            </a:r>
            <a:r>
              <a:rPr lang="en-US" altLang="zh-CN" sz="1400" dirty="0" smtClean="0">
                <a:latin typeface="微软雅黑" panose="020B0503020204020204" pitchFamily="34" charset="-122"/>
                <a:ea typeface="微软雅黑" panose="020B0503020204020204" pitchFamily="34" charset="-122"/>
              </a:rPr>
              <a:t>,  </a:t>
            </a:r>
            <a:r>
              <a:rPr lang="en-US" altLang="zh-CN" sz="1400" dirty="0" err="1">
                <a:latin typeface="微软雅黑" panose="020B0503020204020204" pitchFamily="34" charset="-122"/>
                <a:ea typeface="微软雅黑" panose="020B0503020204020204" pitchFamily="34" charset="-122"/>
              </a:rPr>
              <a:t>Daya</a:t>
            </a:r>
            <a:r>
              <a:rPr lang="en-US" altLang="zh-CN" sz="1400" dirty="0">
                <a:latin typeface="微软雅黑" panose="020B0503020204020204" pitchFamily="34" charset="-122"/>
                <a:ea typeface="微软雅黑" panose="020B0503020204020204" pitchFamily="34" charset="-122"/>
              </a:rPr>
              <a:t> </a:t>
            </a:r>
            <a:r>
              <a:rPr lang="en-US" altLang="zh-CN" sz="1400" dirty="0" err="1" smtClean="0">
                <a:latin typeface="微软雅黑" panose="020B0503020204020204" pitchFamily="34" charset="-122"/>
                <a:ea typeface="微软雅黑" panose="020B0503020204020204" pitchFamily="34" charset="-122"/>
              </a:rPr>
              <a:t>Guo</a:t>
            </a:r>
            <a:r>
              <a:rPr lang="en-US" altLang="zh-CN" sz="1400" dirty="0" smtClean="0">
                <a:latin typeface="微软雅黑" panose="020B0503020204020204" pitchFamily="34" charset="-122"/>
                <a:ea typeface="微软雅黑" panose="020B0503020204020204" pitchFamily="34" charset="-122"/>
              </a:rPr>
              <a:t>,  </a:t>
            </a:r>
            <a:r>
              <a:rPr lang="en-US" altLang="zh-CN" sz="1400" dirty="0" err="1" smtClean="0">
                <a:latin typeface="微软雅黑" panose="020B0503020204020204" pitchFamily="34" charset="-122"/>
                <a:ea typeface="微软雅黑" panose="020B0503020204020204" pitchFamily="34" charset="-122"/>
              </a:rPr>
              <a:t>Jingjing</a:t>
            </a:r>
            <a:r>
              <a:rPr lang="en-US" altLang="zh-CN" sz="1400" dirty="0" smtClean="0">
                <a:latin typeface="微软雅黑" panose="020B0503020204020204" pitchFamily="34" charset="-122"/>
                <a:ea typeface="微软雅黑" panose="020B0503020204020204" pitchFamily="34" charset="-122"/>
              </a:rPr>
              <a:t> Xu</a:t>
            </a:r>
            <a:endParaRPr lang="en-US" altLang="zh-CN" sz="1400" dirty="0" smtClean="0">
              <a:latin typeface="微软雅黑" panose="020B0503020204020204" pitchFamily="34" charset="-122"/>
              <a:ea typeface="微软雅黑" panose="020B0503020204020204" pitchFamily="34" charset="-122"/>
            </a:endParaRPr>
          </a:p>
          <a:p>
            <a:pPr algn="r">
              <a:lnSpc>
                <a:spcPts val="2800"/>
              </a:lnSpc>
            </a:pPr>
            <a:endParaRPr lang="en-US" altLang="zh-CN" sz="1400" dirty="0" smtClean="0">
              <a:latin typeface="微软雅黑" panose="020B0503020204020204" pitchFamily="34" charset="-122"/>
              <a:ea typeface="微软雅黑" panose="020B0503020204020204" pitchFamily="34" charset="-122"/>
            </a:endParaRPr>
          </a:p>
          <a:p>
            <a:pPr algn="r">
              <a:lnSpc>
                <a:spcPts val="2800"/>
              </a:lnSpc>
            </a:pPr>
            <a:r>
              <a:rPr lang="en-US" altLang="zh-CN" sz="1400" dirty="0" smtClean="0">
                <a:latin typeface="微软雅黑" panose="020B0503020204020204" pitchFamily="34" charset="-122"/>
                <a:ea typeface="微软雅黑" panose="020B0503020204020204" pitchFamily="34" charset="-122"/>
              </a:rPr>
              <a:t>AAAI-2020</a:t>
            </a:r>
          </a:p>
          <a:p>
            <a:pPr algn="r">
              <a:lnSpc>
                <a:spcPts val="2800"/>
              </a:lnSpc>
            </a:pPr>
            <a:r>
              <a:rPr lang="zh-CN" altLang="en-US" sz="1400" dirty="0">
                <a:latin typeface="微软雅黑" panose="020B0503020204020204" pitchFamily="34" charset="-122"/>
                <a:ea typeface="微软雅黑" panose="020B0503020204020204" pitchFamily="34" charset="-122"/>
              </a:rPr>
              <a:t>汇报</a:t>
            </a:r>
            <a:r>
              <a:rPr lang="zh-CN" altLang="en-US" sz="1400" dirty="0" smtClean="0">
                <a:latin typeface="微软雅黑" panose="020B0503020204020204" pitchFamily="34" charset="-122"/>
                <a:ea typeface="微软雅黑" panose="020B0503020204020204" pitchFamily="34" charset="-122"/>
              </a:rPr>
              <a:t>人：李伟</a:t>
            </a:r>
            <a:endParaRPr lang="en-US" altLang="zh-CN" sz="1400" dirty="0" smtClean="0">
              <a:latin typeface="微软雅黑" panose="020B0503020204020204" pitchFamily="34" charset="-122"/>
              <a:ea typeface="微软雅黑" panose="020B0503020204020204" pitchFamily="34" charset="-122"/>
            </a:endParaRPr>
          </a:p>
          <a:p>
            <a:pPr algn="r">
              <a:lnSpc>
                <a:spcPts val="2800"/>
              </a:lnSpc>
            </a:pPr>
            <a:r>
              <a:rPr lang="en-US" altLang="zh-CN" sz="1400" dirty="0" smtClean="0">
                <a:latin typeface="微软雅黑" panose="020B0503020204020204" pitchFamily="34" charset="-122"/>
                <a:ea typeface="微软雅黑" panose="020B0503020204020204" pitchFamily="34" charset="-122"/>
              </a:rPr>
              <a:t>2020-12-27</a:t>
            </a:r>
            <a:endParaRPr lang="en-US" altLang="zh-CN" sz="14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14112344"/>
      </p:ext>
    </p:extLst>
  </p:cSld>
  <p:clrMapOvr>
    <a:masterClrMapping/>
  </p:clrMapOvr>
  <mc:AlternateContent xmlns:mc="http://schemas.openxmlformats.org/markup-compatibility/2006" xmlns:p14="http://schemas.microsoft.com/office/powerpoint/2010/main">
    <mc:Choice Requires="p14">
      <p:transition spd="med" p14:dur="700" advTm="8128">
        <p:fade/>
      </p:transition>
    </mc:Choice>
    <mc:Fallback xmlns="">
      <p:transition spd="med" advTm="8128">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57BB07-A9A9-48A7-B317-548866119118}"/>
              </a:ext>
            </a:extLst>
          </p:cNvPr>
          <p:cNvSpPr>
            <a:spLocks noGrp="1"/>
          </p:cNvSpPr>
          <p:nvPr>
            <p:ph type="title"/>
          </p:nvPr>
        </p:nvSpPr>
        <p:spPr>
          <a:xfrm>
            <a:off x="395416" y="548680"/>
            <a:ext cx="8748584" cy="648072"/>
          </a:xfrm>
        </p:spPr>
        <p:txBody>
          <a:bodyPr/>
          <a:lstStyle/>
          <a:p>
            <a:r>
              <a:rPr lang="en-US" altLang="zh-CN" dirty="0"/>
              <a:t>Graph-based Contextual Representation Learning Module</a:t>
            </a:r>
          </a:p>
        </p:txBody>
      </p:sp>
      <p:sp>
        <p:nvSpPr>
          <p:cNvPr id="3" name="内容占位符 2">
            <a:extLst>
              <a:ext uri="{FF2B5EF4-FFF2-40B4-BE49-F238E27FC236}">
                <a16:creationId xmlns:a16="http://schemas.microsoft.com/office/drawing/2014/main" id="{5F71721B-7213-40C0-8E04-BE8E78449F07}"/>
              </a:ext>
            </a:extLst>
          </p:cNvPr>
          <p:cNvSpPr>
            <a:spLocks noGrp="1"/>
          </p:cNvSpPr>
          <p:nvPr>
            <p:ph idx="1"/>
          </p:nvPr>
        </p:nvSpPr>
        <p:spPr>
          <a:xfrm>
            <a:off x="457200" y="1600200"/>
            <a:ext cx="8229600" cy="4525963"/>
          </a:xfrm>
        </p:spPr>
        <p:txBody>
          <a:bodyPr/>
          <a:lstStyle/>
          <a:p>
            <a:r>
              <a:rPr lang="en-US" altLang="zh-CN" dirty="0"/>
              <a:t>Motivation</a:t>
            </a:r>
          </a:p>
          <a:p>
            <a:pPr lvl="1"/>
            <a:r>
              <a:rPr lang="en-US" altLang="zh-CN" dirty="0"/>
              <a:t>Evidence </a:t>
            </a:r>
            <a:r>
              <a:rPr lang="en-US" altLang="zh-CN" dirty="0" smtClean="0"/>
              <a:t>words </a:t>
            </a:r>
            <a:r>
              <a:rPr lang="en-US" altLang="zh-CN" dirty="0"/>
              <a:t>with similar semantics should be put more closer.</a:t>
            </a:r>
          </a:p>
          <a:p>
            <a:r>
              <a:rPr lang="en-US" altLang="zh-CN" dirty="0"/>
              <a:t>Topology Sort</a:t>
            </a:r>
          </a:p>
          <a:p>
            <a:pPr lvl="1"/>
            <a:r>
              <a:rPr lang="en-US" altLang="zh-CN" dirty="0" err="1"/>
              <a:t>ConceptNet</a:t>
            </a:r>
            <a:r>
              <a:rPr lang="en-US" altLang="zh-CN" dirty="0"/>
              <a:t> Evidence</a:t>
            </a:r>
          </a:p>
          <a:p>
            <a:pPr lvl="2"/>
            <a:r>
              <a:rPr lang="en-US" altLang="zh-CN" dirty="0"/>
              <a:t>Run topology sort algorithm on the constructed graph and </a:t>
            </a:r>
            <a:r>
              <a:rPr lang="en-US" altLang="zh-CN" dirty="0" smtClean="0"/>
              <a:t>re-order </a:t>
            </a:r>
            <a:r>
              <a:rPr lang="en-US" altLang="zh-CN" dirty="0"/>
              <a:t>the evidence</a:t>
            </a:r>
            <a:r>
              <a:rPr lang="en-US" altLang="zh-CN" dirty="0" smtClean="0"/>
              <a:t>.</a:t>
            </a:r>
          </a:p>
          <a:p>
            <a:pPr lvl="2"/>
            <a:endParaRPr lang="en-US" altLang="zh-CN" dirty="0"/>
          </a:p>
          <a:p>
            <a:pPr lvl="2"/>
            <a:endParaRPr lang="en-US" altLang="zh-CN" dirty="0"/>
          </a:p>
          <a:p>
            <a:pPr lvl="2"/>
            <a:endParaRPr lang="en-US" altLang="zh-CN" dirty="0"/>
          </a:p>
          <a:p>
            <a:pPr marL="0" indent="0">
              <a:buNone/>
            </a:pPr>
            <a:r>
              <a:rPr lang="en-US" altLang="zh-CN" dirty="0"/>
              <a:t>                                                                         </a:t>
            </a:r>
            <a:r>
              <a:rPr lang="en-US" altLang="zh-CN" sz="1000" dirty="0"/>
              <a:t>   </a:t>
            </a:r>
            <a:r>
              <a:rPr lang="en-US" altLang="zh-CN" sz="1000" dirty="0" smtClean="0"/>
              <a:t> </a:t>
            </a:r>
            <a:endParaRPr lang="en-US" altLang="zh-CN" dirty="0"/>
          </a:p>
          <a:p>
            <a:pPr marL="914400" lvl="2" indent="0">
              <a:buNone/>
            </a:pPr>
            <a:endParaRPr lang="en-US" altLang="zh-CN" dirty="0"/>
          </a:p>
          <a:p>
            <a:pPr lvl="2"/>
            <a:endParaRPr lang="zh-CN" altLang="en-US" dirty="0"/>
          </a:p>
        </p:txBody>
      </p:sp>
      <p:pic>
        <p:nvPicPr>
          <p:cNvPr id="4" name="图片 3">
            <a:extLst>
              <a:ext uri="{FF2B5EF4-FFF2-40B4-BE49-F238E27FC236}">
                <a16:creationId xmlns:a16="http://schemas.microsoft.com/office/drawing/2014/main" id="{8E1D6FEC-E657-4FF7-B0C4-BE8671330992}"/>
              </a:ext>
            </a:extLst>
          </p:cNvPr>
          <p:cNvPicPr>
            <a:picLocks noChangeAspect="1"/>
          </p:cNvPicPr>
          <p:nvPr/>
        </p:nvPicPr>
        <p:blipFill>
          <a:blip r:embed="rId3"/>
          <a:stretch>
            <a:fillRect/>
          </a:stretch>
        </p:blipFill>
        <p:spPr>
          <a:xfrm>
            <a:off x="1048043" y="3761581"/>
            <a:ext cx="2661809" cy="1296150"/>
          </a:xfrm>
          <a:prstGeom prst="rect">
            <a:avLst/>
          </a:prstGeom>
        </p:spPr>
      </p:pic>
      <p:sp>
        <p:nvSpPr>
          <p:cNvPr id="5" name="箭头: 右 4">
            <a:extLst>
              <a:ext uri="{FF2B5EF4-FFF2-40B4-BE49-F238E27FC236}">
                <a16:creationId xmlns:a16="http://schemas.microsoft.com/office/drawing/2014/main" id="{BD2815DA-0063-4509-AAE6-E674C0647CE2}"/>
              </a:ext>
            </a:extLst>
          </p:cNvPr>
          <p:cNvSpPr/>
          <p:nvPr/>
        </p:nvSpPr>
        <p:spPr>
          <a:xfrm>
            <a:off x="3852373" y="4290194"/>
            <a:ext cx="1031789" cy="2389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026683" y="4086490"/>
            <a:ext cx="3945159" cy="646331"/>
          </a:xfrm>
          <a:prstGeom prst="rect">
            <a:avLst/>
          </a:prstGeom>
        </p:spPr>
        <p:txBody>
          <a:bodyPr wrap="square">
            <a:spAutoFit/>
          </a:bodyPr>
          <a:lstStyle/>
          <a:p>
            <a:r>
              <a:rPr lang="en-US" altLang="zh-CN" sz="1200" dirty="0"/>
              <a:t>&lt;“people has eyes”, “eyes is related to cry”, </a:t>
            </a:r>
            <a:r>
              <a:rPr lang="en-US" altLang="zh-CN" sz="1200" dirty="0" smtClean="0"/>
              <a:t>“</a:t>
            </a:r>
            <a:r>
              <a:rPr lang="en-US" altLang="zh-CN" sz="1200" dirty="0"/>
              <a:t>people can do singing”, “cry is a kind </a:t>
            </a:r>
            <a:r>
              <a:rPr lang="en-US" altLang="zh-CN" sz="1200" dirty="0" smtClean="0"/>
              <a:t>of sound</a:t>
            </a:r>
            <a:r>
              <a:rPr lang="en-US" altLang="zh-CN" sz="1200" dirty="0"/>
              <a:t>”, “</a:t>
            </a:r>
            <a:r>
              <a:rPr lang="en-US" altLang="zh-CN" sz="1200" dirty="0" smtClean="0"/>
              <a:t>singing </a:t>
            </a:r>
            <a:r>
              <a:rPr lang="en-US" altLang="zh-CN" sz="1200" dirty="0"/>
              <a:t>requires sound”, “</a:t>
            </a:r>
            <a:r>
              <a:rPr lang="en-US" altLang="zh-CN" sz="1200" dirty="0" smtClean="0"/>
              <a:t>sound is </a:t>
            </a:r>
            <a:r>
              <a:rPr lang="en-US" altLang="zh-CN" sz="1200" dirty="0"/>
              <a:t>related to playing guitar</a:t>
            </a:r>
            <a:r>
              <a:rPr lang="en-US" altLang="zh-CN" sz="1200" dirty="0">
                <a:latin typeface="微软雅黑" panose="020B0503020204020204" pitchFamily="34" charset="-122"/>
                <a:ea typeface="微软雅黑" panose="020B0503020204020204" pitchFamily="34" charset="-122"/>
              </a:rPr>
              <a:t>”&gt;</a:t>
            </a:r>
          </a:p>
        </p:txBody>
      </p:sp>
    </p:spTree>
    <p:extLst>
      <p:ext uri="{BB962C8B-B14F-4D97-AF65-F5344CB8AC3E}">
        <p14:creationId xmlns:p14="http://schemas.microsoft.com/office/powerpoint/2010/main" val="366869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57BB07-A9A9-48A7-B317-548866119118}"/>
              </a:ext>
            </a:extLst>
          </p:cNvPr>
          <p:cNvSpPr>
            <a:spLocks noGrp="1"/>
          </p:cNvSpPr>
          <p:nvPr>
            <p:ph type="title"/>
          </p:nvPr>
        </p:nvSpPr>
        <p:spPr>
          <a:xfrm>
            <a:off x="395416" y="548680"/>
            <a:ext cx="8748584" cy="648072"/>
          </a:xfrm>
        </p:spPr>
        <p:txBody>
          <a:bodyPr/>
          <a:lstStyle/>
          <a:p>
            <a:r>
              <a:rPr lang="en-US" altLang="zh-CN" dirty="0"/>
              <a:t>Graph-based Contextual Representation Learning Module</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5F71721B-7213-40C0-8E04-BE8E78449F07}"/>
                  </a:ext>
                </a:extLst>
              </p:cNvPr>
              <p:cNvSpPr>
                <a:spLocks noGrp="1"/>
              </p:cNvSpPr>
              <p:nvPr>
                <p:ph idx="1"/>
              </p:nvPr>
            </p:nvSpPr>
            <p:spPr>
              <a:xfrm>
                <a:off x="457200" y="1600200"/>
                <a:ext cx="8229600" cy="4525963"/>
              </a:xfrm>
            </p:spPr>
            <p:txBody>
              <a:bodyPr/>
              <a:lstStyle/>
              <a:p>
                <a:pPr marL="0" indent="0">
                  <a:buNone/>
                </a:pPr>
                <a:endParaRPr lang="en-US" altLang="zh-CN" dirty="0"/>
              </a:p>
              <a:p>
                <a:pPr lvl="1"/>
                <a:r>
                  <a:rPr lang="en-US" altLang="zh-CN" dirty="0" smtClean="0"/>
                  <a:t>Wikipedia </a:t>
                </a:r>
                <a:r>
                  <a:rPr lang="en-US" altLang="zh-CN" dirty="0"/>
                  <a:t>Evidence</a:t>
                </a:r>
              </a:p>
              <a:p>
                <a:pPr lvl="2"/>
                <a:r>
                  <a:rPr lang="en-US" altLang="zh-CN" dirty="0"/>
                  <a:t>Construct a sentence-level graph according to Wiki-Graph.</a:t>
                </a:r>
              </a:p>
              <a:p>
                <a:pPr lvl="2"/>
                <a:r>
                  <a:rPr lang="en-US" altLang="zh-CN" dirty="0"/>
                  <a:t>For sentence A and B, two nodes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𝑛</m:t>
                        </m:r>
                      </m:e>
                      <m:sub>
                        <m:r>
                          <a:rPr lang="en-US" altLang="zh-CN" b="0" i="1" smtClean="0">
                            <a:latin typeface="Cambria Math" panose="02040503050406030204" pitchFamily="18" charset="0"/>
                          </a:rPr>
                          <m:t>𝑖</m:t>
                        </m:r>
                      </m:sub>
                    </m:sSub>
                    <m:r>
                      <a:rPr lang="en-US" altLang="zh-CN"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𝐴</m:t>
                    </m:r>
                    <m:r>
                      <a:rPr lang="en-US" altLang="zh-CN" b="0" i="1" smtClean="0">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b="0" i="1" smtClean="0">
                            <a:latin typeface="Cambria Math" panose="02040503050406030204" pitchFamily="18" charset="0"/>
                          </a:rPr>
                          <m:t>𝑗</m:t>
                        </m:r>
                      </m:sub>
                    </m:sSub>
                    <m:r>
                      <a:rPr lang="en-US" altLang="zh-CN" i="1">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𝐵</m:t>
                    </m:r>
                    <m:r>
                      <a:rPr lang="en-US" altLang="zh-CN" i="1">
                        <a:latin typeface="Cambria Math" panose="02040503050406030204" pitchFamily="18" charset="0"/>
                        <a:ea typeface="Cambria Math" panose="02040503050406030204" pitchFamily="18" charset="0"/>
                      </a:rPr>
                      <m:t>,</m:t>
                    </m:r>
                  </m:oMath>
                </a14:m>
                <a:r>
                  <a:rPr lang="en-US" altLang="zh-CN" dirty="0"/>
                  <a:t> if there is an edge &lt;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i="1">
                            <a:latin typeface="Cambria Math" panose="02040503050406030204" pitchFamily="18" charset="0"/>
                          </a:rPr>
                          <m:t>𝑖</m:t>
                        </m:r>
                      </m:sub>
                    </m:sSub>
                    <m:r>
                      <a:rPr lang="en-US" altLang="zh-CN" i="1">
                        <a:latin typeface="Cambria Math" panose="02040503050406030204" pitchFamily="18" charset="0"/>
                      </a:rPr>
                      <m:t> </m:t>
                    </m:r>
                  </m:oMath>
                </a14:m>
                <a:r>
                  <a:rPr lang="en-US" altLang="zh-CN" dirty="0"/>
                  <a:t>, </a:t>
                </a:r>
                <a14:m>
                  <m:oMath xmlns:m="http://schemas.openxmlformats.org/officeDocument/2006/math">
                    <m:sSub>
                      <m:sSubPr>
                        <m:ctrlPr>
                          <a:rPr lang="en-US" altLang="zh-CN" i="1">
                            <a:latin typeface="Cambria Math" panose="02040503050406030204" pitchFamily="18" charset="0"/>
                          </a:rPr>
                        </m:ctrlPr>
                      </m:sSubPr>
                      <m:e>
                        <m:r>
                          <a:rPr lang="en-US" altLang="zh-CN" i="1">
                            <a:latin typeface="Cambria Math" panose="02040503050406030204" pitchFamily="18" charset="0"/>
                          </a:rPr>
                          <m:t>𝑛</m:t>
                        </m:r>
                      </m:e>
                      <m:sub>
                        <m:r>
                          <a:rPr lang="en-US" altLang="zh-CN" b="0" i="1" smtClean="0">
                            <a:latin typeface="Cambria Math" panose="02040503050406030204" pitchFamily="18" charset="0"/>
                          </a:rPr>
                          <m:t>𝑗</m:t>
                        </m:r>
                      </m:sub>
                    </m:sSub>
                  </m:oMath>
                </a14:m>
                <a:r>
                  <a:rPr lang="en-US" altLang="zh-CN" dirty="0" smtClean="0"/>
                  <a:t>&gt; in Wiki-Graph, </a:t>
                </a:r>
                <a:r>
                  <a:rPr lang="en-US" altLang="zh-CN" dirty="0"/>
                  <a:t>there will be an edge &lt;A,B</a:t>
                </a:r>
                <a:r>
                  <a:rPr lang="en-US" altLang="zh-CN" dirty="0" smtClean="0"/>
                  <a:t>&gt; in the sentence graph.</a:t>
                </a:r>
                <a:endParaRPr lang="en-US" altLang="zh-CN" dirty="0"/>
              </a:p>
              <a:p>
                <a:pPr lvl="2"/>
                <a:r>
                  <a:rPr lang="en-US" altLang="zh-CN" dirty="0"/>
                  <a:t>Run topology sort algorithm on the sentence-level graph</a:t>
                </a:r>
                <a:r>
                  <a:rPr lang="en-US" altLang="zh-CN" dirty="0" smtClean="0"/>
                  <a:t>.</a:t>
                </a:r>
                <a:endParaRPr lang="en-US" altLang="zh-CN" dirty="0"/>
              </a:p>
            </p:txBody>
          </p:sp>
        </mc:Choice>
        <mc:Fallback xmlns="">
          <p:sp>
            <p:nvSpPr>
              <p:cNvPr id="3" name="内容占位符 2">
                <a:extLst>
                  <a:ext uri="{FF2B5EF4-FFF2-40B4-BE49-F238E27FC236}">
                    <a16:creationId xmlns:a16="http://schemas.microsoft.com/office/drawing/2014/main" id="{5F71721B-7213-40C0-8E04-BE8E78449F07}"/>
                  </a:ext>
                </a:extLst>
              </p:cNvPr>
              <p:cNvSpPr>
                <a:spLocks noGrp="1" noRot="1" noChangeAspect="1" noMove="1" noResize="1" noEditPoints="1" noAdjustHandles="1" noChangeArrowheads="1" noChangeShapeType="1" noTextEdit="1"/>
              </p:cNvSpPr>
              <p:nvPr>
                <p:ph idx="1"/>
              </p:nvPr>
            </p:nvSpPr>
            <p:spPr>
              <a:xfrm>
                <a:off x="457200" y="1600200"/>
                <a:ext cx="8229600" cy="4525963"/>
              </a:xfrm>
              <a:blipFill>
                <a:blip r:embed="rId3"/>
                <a:stretch>
                  <a:fillRect/>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4228FA52-34CF-4864-ACE1-8F2CA05FAF7E}"/>
              </a:ext>
            </a:extLst>
          </p:cNvPr>
          <p:cNvPicPr>
            <a:picLocks noChangeAspect="1"/>
          </p:cNvPicPr>
          <p:nvPr/>
        </p:nvPicPr>
        <p:blipFill>
          <a:blip r:embed="rId4"/>
          <a:stretch>
            <a:fillRect/>
          </a:stretch>
        </p:blipFill>
        <p:spPr>
          <a:xfrm>
            <a:off x="0" y="4253900"/>
            <a:ext cx="3328445" cy="1425247"/>
          </a:xfrm>
          <a:prstGeom prst="rect">
            <a:avLst/>
          </a:prstGeom>
        </p:spPr>
      </p:pic>
      <p:sp>
        <p:nvSpPr>
          <p:cNvPr id="8" name="圆角矩形 7"/>
          <p:cNvSpPr/>
          <p:nvPr/>
        </p:nvSpPr>
        <p:spPr>
          <a:xfrm>
            <a:off x="4572000" y="4865699"/>
            <a:ext cx="1823597" cy="433138"/>
          </a:xfrm>
          <a:prstGeom prst="roundRect">
            <a:avLst/>
          </a:prstGeom>
          <a:solidFill>
            <a:schemeClr val="accent3">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100" dirty="0" smtClean="0">
              <a:solidFill>
                <a:schemeClr val="tx1"/>
              </a:solidFill>
              <a:latin typeface="Times New Roman" panose="02020603050405020304" pitchFamily="18" charset="0"/>
            </a:endParaRPr>
          </a:p>
          <a:p>
            <a:pPr algn="ctr"/>
            <a:endParaRPr lang="en-US" altLang="zh-CN" sz="1100" dirty="0">
              <a:solidFill>
                <a:schemeClr val="tx1"/>
              </a:solidFill>
              <a:latin typeface="Times New Roman" panose="02020603050405020304" pitchFamily="18" charset="0"/>
            </a:endParaRPr>
          </a:p>
          <a:p>
            <a:pPr algn="ctr"/>
            <a:r>
              <a:rPr lang="en-US" altLang="zh-CN" sz="1100" dirty="0" smtClean="0">
                <a:solidFill>
                  <a:schemeClr val="tx1"/>
                </a:solidFill>
                <a:latin typeface="Times New Roman" panose="02020603050405020304" pitchFamily="18" charset="0"/>
              </a:rPr>
              <a:t>Making </a:t>
            </a:r>
            <a:r>
              <a:rPr lang="en-US" altLang="zh-CN" sz="1100" dirty="0">
                <a:solidFill>
                  <a:schemeClr val="tx1"/>
                </a:solidFill>
                <a:latin typeface="Times New Roman" panose="02020603050405020304" pitchFamily="18" charset="0"/>
              </a:rPr>
              <a:t>music and playing guitar are his hobbies.</a:t>
            </a:r>
          </a:p>
          <a:p>
            <a:pPr algn="ctr"/>
            <a:endParaRPr lang="zh-CN" altLang="en-US" dirty="0"/>
          </a:p>
        </p:txBody>
      </p:sp>
      <p:sp>
        <p:nvSpPr>
          <p:cNvPr id="9" name="箭头: 右 5">
            <a:extLst>
              <a:ext uri="{FF2B5EF4-FFF2-40B4-BE49-F238E27FC236}">
                <a16:creationId xmlns:a16="http://schemas.microsoft.com/office/drawing/2014/main" id="{6B2E8EF3-595C-41A5-AC57-D87E9CA5CE1B}"/>
              </a:ext>
            </a:extLst>
          </p:cNvPr>
          <p:cNvSpPr/>
          <p:nvPr/>
        </p:nvSpPr>
        <p:spPr>
          <a:xfrm>
            <a:off x="3409826" y="4962806"/>
            <a:ext cx="1031789" cy="2389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6863203" y="4865699"/>
            <a:ext cx="1953982" cy="433138"/>
          </a:xfrm>
          <a:prstGeom prst="roundRect">
            <a:avLst/>
          </a:prstGeom>
          <a:solidFill>
            <a:schemeClr val="accent3">
              <a:lumMod val="9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100" dirty="0" smtClean="0">
              <a:solidFill>
                <a:schemeClr val="tx1"/>
              </a:solidFill>
              <a:latin typeface="Times New Roman" panose="02020603050405020304" pitchFamily="18" charset="0"/>
            </a:endParaRPr>
          </a:p>
          <a:p>
            <a:pPr algn="ctr"/>
            <a:endParaRPr lang="en-US" altLang="zh-CN" sz="1100" dirty="0">
              <a:solidFill>
                <a:schemeClr val="tx1"/>
              </a:solidFill>
              <a:latin typeface="Times New Roman" panose="02020603050405020304" pitchFamily="18" charset="0"/>
            </a:endParaRPr>
          </a:p>
          <a:p>
            <a:r>
              <a:rPr lang="en-US" altLang="zh-CN" sz="1100" dirty="0">
                <a:solidFill>
                  <a:schemeClr val="tx1"/>
                </a:solidFill>
                <a:latin typeface="Times New Roman" panose="02020603050405020304" pitchFamily="18" charset="0"/>
              </a:rPr>
              <a:t>He began making music when he started guitar lessons</a:t>
            </a:r>
            <a:endParaRPr lang="zh-CN" altLang="en-US" sz="3200" dirty="0">
              <a:solidFill>
                <a:schemeClr val="tx1"/>
              </a:solidFill>
            </a:endParaRPr>
          </a:p>
          <a:p>
            <a:pPr algn="ctr"/>
            <a:endParaRPr lang="zh-CN" altLang="en-US" dirty="0"/>
          </a:p>
        </p:txBody>
      </p:sp>
      <p:cxnSp>
        <p:nvCxnSpPr>
          <p:cNvPr id="12" name="直接箭头连接符 11"/>
          <p:cNvCxnSpPr>
            <a:endCxn id="10" idx="1"/>
          </p:cNvCxnSpPr>
          <p:nvPr/>
        </p:nvCxnSpPr>
        <p:spPr>
          <a:xfrm>
            <a:off x="6477802" y="5082139"/>
            <a:ext cx="385401" cy="129"/>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729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57BB07-A9A9-48A7-B317-548866119118}"/>
              </a:ext>
            </a:extLst>
          </p:cNvPr>
          <p:cNvSpPr>
            <a:spLocks noGrp="1"/>
          </p:cNvSpPr>
          <p:nvPr>
            <p:ph type="title"/>
          </p:nvPr>
        </p:nvSpPr>
        <p:spPr>
          <a:xfrm>
            <a:off x="395416" y="548680"/>
            <a:ext cx="8748584" cy="648072"/>
          </a:xfrm>
        </p:spPr>
        <p:txBody>
          <a:bodyPr/>
          <a:lstStyle/>
          <a:p>
            <a:r>
              <a:rPr lang="en-US" altLang="zh-CN" dirty="0"/>
              <a:t>Graph-based Contextual Representation Learning Module</a:t>
            </a:r>
          </a:p>
        </p:txBody>
      </p:sp>
      <p:grpSp>
        <p:nvGrpSpPr>
          <p:cNvPr id="24" name="组合 23">
            <a:extLst>
              <a:ext uri="{FF2B5EF4-FFF2-40B4-BE49-F238E27FC236}">
                <a16:creationId xmlns:a16="http://schemas.microsoft.com/office/drawing/2014/main" id="{31B3B481-5051-4CFF-A68D-1A512C04912D}"/>
              </a:ext>
            </a:extLst>
          </p:cNvPr>
          <p:cNvGrpSpPr/>
          <p:nvPr/>
        </p:nvGrpSpPr>
        <p:grpSpPr>
          <a:xfrm>
            <a:off x="867378" y="2521565"/>
            <a:ext cx="7804660" cy="1842072"/>
            <a:chOff x="1673925" y="3072912"/>
            <a:chExt cx="6697003" cy="1842072"/>
          </a:xfrm>
        </p:grpSpPr>
        <p:sp>
          <p:nvSpPr>
            <p:cNvPr id="25" name="TextBox 3">
              <a:extLst>
                <a:ext uri="{FF2B5EF4-FFF2-40B4-BE49-F238E27FC236}">
                  <a16:creationId xmlns:a16="http://schemas.microsoft.com/office/drawing/2014/main" id="{90E0990D-2EAA-4DC4-9DF8-41C0579DB5A8}"/>
                </a:ext>
              </a:extLst>
            </p:cNvPr>
            <p:cNvSpPr txBox="1"/>
            <p:nvPr/>
          </p:nvSpPr>
          <p:spPr>
            <a:xfrm>
              <a:off x="6230996" y="4537762"/>
              <a:ext cx="2139932" cy="369332"/>
            </a:xfrm>
            <a:prstGeom prst="rect">
              <a:avLst/>
            </a:prstGeom>
            <a:noFill/>
          </p:spPr>
          <p:txBody>
            <a:bodyPr wrap="none" rtlCol="0">
              <a:noAutofit/>
            </a:bodyPr>
            <a:lstStyle/>
            <a:p>
              <a:pPr algn="ctr"/>
              <a:r>
                <a:rPr lang="en-US" sz="1400" u="sng" dirty="0">
                  <a:latin typeface="Times New Roman" panose="02020603050405020304" pitchFamily="18" charset="0"/>
                  <a:cs typeface="Times New Roman" panose="02020603050405020304" pitchFamily="18" charset="0"/>
                </a:rPr>
                <a:t>Question</a:t>
              </a:r>
              <a:r>
                <a:rPr lang="en-US" sz="1400" dirty="0">
                  <a:latin typeface="Times New Roman" panose="02020603050405020304" pitchFamily="18" charset="0"/>
                  <a:cs typeface="Times New Roman" panose="02020603050405020304" pitchFamily="18" charset="0"/>
                </a:rPr>
                <a:t> + </a:t>
              </a:r>
              <a:r>
                <a:rPr lang="en-US" sz="1400" u="sng" dirty="0">
                  <a:latin typeface="Times New Roman" panose="02020603050405020304" pitchFamily="18" charset="0"/>
                  <a:cs typeface="Times New Roman" panose="02020603050405020304" pitchFamily="18" charset="0"/>
                </a:rPr>
                <a:t>Choice</a:t>
              </a:r>
            </a:p>
          </p:txBody>
        </p:sp>
        <p:cxnSp>
          <p:nvCxnSpPr>
            <p:cNvPr id="26" name="Straight Arrow Connector 4">
              <a:extLst>
                <a:ext uri="{FF2B5EF4-FFF2-40B4-BE49-F238E27FC236}">
                  <a16:creationId xmlns:a16="http://schemas.microsoft.com/office/drawing/2014/main" id="{39A019B8-9DE9-4FA0-90B6-938BDC0D541A}"/>
                </a:ext>
              </a:extLst>
            </p:cNvPr>
            <p:cNvCxnSpPr>
              <a:cxnSpLocks/>
            </p:cNvCxnSpPr>
            <p:nvPr/>
          </p:nvCxnSpPr>
          <p:spPr>
            <a:xfrm flipV="1">
              <a:off x="3816177" y="4165110"/>
              <a:ext cx="0" cy="3693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7" name="Rectangle 5">
              <a:extLst>
                <a:ext uri="{FF2B5EF4-FFF2-40B4-BE49-F238E27FC236}">
                  <a16:creationId xmlns:a16="http://schemas.microsoft.com/office/drawing/2014/main" id="{460900BB-341E-4824-9E50-7FFA089E00BD}"/>
                </a:ext>
              </a:extLst>
            </p:cNvPr>
            <p:cNvSpPr/>
            <p:nvPr/>
          </p:nvSpPr>
          <p:spPr>
            <a:xfrm>
              <a:off x="1673925" y="3826131"/>
              <a:ext cx="5857518" cy="338979"/>
            </a:xfrm>
            <a:prstGeom prst="rect">
              <a:avLst/>
            </a:prstGeom>
            <a:solidFill>
              <a:schemeClr val="bg1">
                <a:lumMod val="95000"/>
              </a:schemeClr>
            </a:solidFill>
            <a:ln>
              <a:solidFill>
                <a:schemeClr val="tx1"/>
              </a:solidFill>
            </a:ln>
          </p:spPr>
          <p:txBody>
            <a:bodyPr wrap="square" rtlCol="0" anchor="ctr">
              <a:noAutofit/>
            </a:bodyPr>
            <a:lstStyle/>
            <a:p>
              <a:pPr algn="ctr"/>
              <a:r>
                <a:rPr lang="en-US" altLang="zh-CN" sz="1400" dirty="0">
                  <a:latin typeface="Times New Roman" panose="02020603050405020304" pitchFamily="18" charset="0"/>
                  <a:cs typeface="Times New Roman" panose="02020603050405020304" pitchFamily="18" charset="0"/>
                </a:rPr>
                <a:t>Pre-trained Language Model </a:t>
              </a:r>
              <a:r>
                <a:rPr lang="en-US" altLang="zh-CN" sz="1400" dirty="0" smtClean="0">
                  <a:latin typeface="Times New Roman" panose="02020603050405020304" pitchFamily="18" charset="0"/>
                  <a:cs typeface="Times New Roman" panose="02020603050405020304" pitchFamily="18" charset="0"/>
                </a:rPr>
                <a:t>( BERT, </a:t>
              </a:r>
              <a:r>
                <a:rPr lang="en-US" altLang="zh-CN" sz="1400" dirty="0" err="1" smtClean="0">
                  <a:latin typeface="Times New Roman" panose="02020603050405020304" pitchFamily="18" charset="0"/>
                  <a:cs typeface="Times New Roman" panose="02020603050405020304" pitchFamily="18" charset="0"/>
                </a:rPr>
                <a:t>XLNet</a:t>
              </a:r>
              <a:r>
                <a:rPr lang="en-US" altLang="zh-CN" sz="1400" dirty="0">
                  <a:latin typeface="Times New Roman" panose="02020603050405020304" pitchFamily="18" charset="0"/>
                  <a:cs typeface="Times New Roman" panose="02020603050405020304" pitchFamily="18" charset="0"/>
                </a:rPr>
                <a:t>, </a:t>
              </a:r>
              <a:r>
                <a:rPr lang="en-US" altLang="zh-CN" sz="1400" dirty="0" err="1">
                  <a:latin typeface="Times New Roman" panose="02020603050405020304" pitchFamily="18" charset="0"/>
                  <a:cs typeface="Times New Roman" panose="02020603050405020304" pitchFamily="18" charset="0"/>
                </a:rPr>
                <a:t>RoBERTa</a:t>
              </a:r>
              <a:r>
                <a:rPr lang="en-US" altLang="zh-CN" sz="1400" dirty="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p:txBody>
        </p:sp>
        <p:sp>
          <p:nvSpPr>
            <p:cNvPr id="28" name="TextBox 9">
              <a:extLst>
                <a:ext uri="{FF2B5EF4-FFF2-40B4-BE49-F238E27FC236}">
                  <a16:creationId xmlns:a16="http://schemas.microsoft.com/office/drawing/2014/main" id="{03A10CCC-7D71-410D-B1EE-F58F5719748B}"/>
                </a:ext>
              </a:extLst>
            </p:cNvPr>
            <p:cNvSpPr txBox="1"/>
            <p:nvPr/>
          </p:nvSpPr>
          <p:spPr>
            <a:xfrm>
              <a:off x="6085219" y="3072912"/>
              <a:ext cx="2085978" cy="369332"/>
            </a:xfrm>
            <a:prstGeom prst="rect">
              <a:avLst/>
            </a:prstGeom>
            <a:noFill/>
          </p:spPr>
          <p:txBody>
            <a:bodyPr wrap="square" rtlCol="0">
              <a:noAutofit/>
            </a:bodyPr>
            <a:lstStyle/>
            <a:p>
              <a:pPr algn="ctr"/>
              <a:r>
                <a:rPr lang="en-US" sz="1400" dirty="0" smtClean="0">
                  <a:latin typeface="Times New Roman" panose="02020603050405020304" pitchFamily="18" charset="0"/>
                  <a:cs typeface="Times New Roman" panose="02020603050405020304" pitchFamily="18" charset="0"/>
                </a:rPr>
                <a:t>Input Representation&lt;</a:t>
              </a:r>
              <a:r>
                <a:rPr lang="en-US" sz="1400" dirty="0" err="1" smtClean="0">
                  <a:latin typeface="Times New Roman" panose="02020603050405020304" pitchFamily="18" charset="0"/>
                  <a:cs typeface="Times New Roman" panose="02020603050405020304" pitchFamily="18" charset="0"/>
                </a:rPr>
                <a:t>cls</a:t>
              </a:r>
              <a:r>
                <a:rPr lang="en-US" sz="1400" dirty="0">
                  <a:latin typeface="Times New Roman" panose="02020603050405020304" pitchFamily="18" charset="0"/>
                  <a:cs typeface="Times New Roman" panose="02020603050405020304" pitchFamily="18" charset="0"/>
                </a:rPr>
                <a:t>&gt;</a:t>
              </a:r>
            </a:p>
          </p:txBody>
        </p:sp>
        <p:cxnSp>
          <p:nvCxnSpPr>
            <p:cNvPr id="29" name="Straight Arrow Connector 15">
              <a:extLst>
                <a:ext uri="{FF2B5EF4-FFF2-40B4-BE49-F238E27FC236}">
                  <a16:creationId xmlns:a16="http://schemas.microsoft.com/office/drawing/2014/main" id="{0AD8E575-6D70-4DF2-AEC0-04BC5A096E70}"/>
                </a:ext>
              </a:extLst>
            </p:cNvPr>
            <p:cNvCxnSpPr>
              <a:cxnSpLocks/>
            </p:cNvCxnSpPr>
            <p:nvPr/>
          </p:nvCxnSpPr>
          <p:spPr>
            <a:xfrm flipV="1">
              <a:off x="7128208" y="3394618"/>
              <a:ext cx="1" cy="4214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0" name="TextBox 17">
              <a:extLst>
                <a:ext uri="{FF2B5EF4-FFF2-40B4-BE49-F238E27FC236}">
                  <a16:creationId xmlns:a16="http://schemas.microsoft.com/office/drawing/2014/main" id="{4FFD011C-4076-4873-8236-6456ECEA26C8}"/>
                </a:ext>
              </a:extLst>
            </p:cNvPr>
            <p:cNvSpPr txBox="1"/>
            <p:nvPr/>
          </p:nvSpPr>
          <p:spPr>
            <a:xfrm>
              <a:off x="2080304" y="4526073"/>
              <a:ext cx="1434609" cy="369332"/>
            </a:xfrm>
            <a:prstGeom prst="rect">
              <a:avLst/>
            </a:prstGeom>
            <a:noFill/>
          </p:spPr>
          <p:txBody>
            <a:bodyPr wrap="none" rtlCol="0">
              <a:noAutofit/>
            </a:bodyPr>
            <a:lstStyle/>
            <a:p>
              <a:pPr algn="ctr"/>
              <a:r>
                <a:rPr lang="en-US" sz="1400" u="sng" dirty="0">
                  <a:solidFill>
                    <a:srgbClr val="FF0000"/>
                  </a:solidFill>
                  <a:latin typeface="Times New Roman" panose="02020603050405020304" pitchFamily="18" charset="0"/>
                  <a:cs typeface="Times New Roman" panose="02020603050405020304" pitchFamily="18" charset="0"/>
                </a:rPr>
                <a:t>Reordered</a:t>
              </a:r>
              <a:r>
                <a:rPr lang="en-US" sz="1400" u="sng" dirty="0">
                  <a:latin typeface="Times New Roman" panose="02020603050405020304" pitchFamily="18" charset="0"/>
                  <a:cs typeface="Times New Roman" panose="02020603050405020304" pitchFamily="18" charset="0"/>
                </a:rPr>
                <a:t> </a:t>
              </a:r>
              <a:r>
                <a:rPr lang="en-US" sz="1400" u="sng" dirty="0" err="1">
                  <a:latin typeface="Times New Roman" panose="02020603050405020304" pitchFamily="18" charset="0"/>
                  <a:cs typeface="Times New Roman" panose="02020603050405020304" pitchFamily="18" charset="0"/>
                </a:rPr>
                <a:t>ConceptNet</a:t>
              </a:r>
              <a:r>
                <a:rPr lang="en-US" sz="1400" u="sng" dirty="0">
                  <a:latin typeface="Times New Roman" panose="02020603050405020304" pitchFamily="18" charset="0"/>
                  <a:cs typeface="Times New Roman" panose="02020603050405020304" pitchFamily="18" charset="0"/>
                </a:rPr>
                <a:t> Evidence</a:t>
              </a:r>
            </a:p>
          </p:txBody>
        </p:sp>
        <p:sp>
          <p:nvSpPr>
            <p:cNvPr id="31" name="TextBox 18">
              <a:extLst>
                <a:ext uri="{FF2B5EF4-FFF2-40B4-BE49-F238E27FC236}">
                  <a16:creationId xmlns:a16="http://schemas.microsoft.com/office/drawing/2014/main" id="{3CE6EE42-F27C-47AD-8EF6-A56A10D408B1}"/>
                </a:ext>
              </a:extLst>
            </p:cNvPr>
            <p:cNvSpPr txBox="1"/>
            <p:nvPr/>
          </p:nvSpPr>
          <p:spPr>
            <a:xfrm>
              <a:off x="3618694" y="4529419"/>
              <a:ext cx="890779" cy="369332"/>
            </a:xfrm>
            <a:prstGeom prst="rect">
              <a:avLst/>
            </a:prstGeom>
            <a:noFill/>
          </p:spPr>
          <p:txBody>
            <a:bodyPr wrap="none" rtlCol="0">
              <a:noAutofit/>
            </a:bodyPr>
            <a:lstStyle/>
            <a:p>
              <a:pPr algn="ctr"/>
              <a:r>
                <a:rPr lang="en-US" sz="1400" u="sng" dirty="0">
                  <a:latin typeface="Times New Roman" panose="02020603050405020304" pitchFamily="18" charset="0"/>
                  <a:cs typeface="Times New Roman" panose="02020603050405020304" pitchFamily="18" charset="0"/>
                </a:rPr>
                <a:t>&lt;</a:t>
              </a:r>
              <a:r>
                <a:rPr lang="en-US" sz="1400" u="sng" dirty="0" err="1">
                  <a:latin typeface="Times New Roman" panose="02020603050405020304" pitchFamily="18" charset="0"/>
                  <a:cs typeface="Times New Roman" panose="02020603050405020304" pitchFamily="18" charset="0"/>
                </a:rPr>
                <a:t>sep</a:t>
              </a:r>
              <a:r>
                <a:rPr lang="en-US" sz="1400" u="sng" dirty="0">
                  <a:latin typeface="Times New Roman" panose="02020603050405020304" pitchFamily="18" charset="0"/>
                  <a:cs typeface="Times New Roman" panose="02020603050405020304" pitchFamily="18" charset="0"/>
                </a:rPr>
                <a:t>&gt;</a:t>
              </a:r>
            </a:p>
          </p:txBody>
        </p:sp>
        <p:sp>
          <p:nvSpPr>
            <p:cNvPr id="32" name="TextBox 17">
              <a:extLst>
                <a:ext uri="{FF2B5EF4-FFF2-40B4-BE49-F238E27FC236}">
                  <a16:creationId xmlns:a16="http://schemas.microsoft.com/office/drawing/2014/main" id="{C05CDDB9-89D4-4339-9FCB-468C4B60FFBF}"/>
                </a:ext>
              </a:extLst>
            </p:cNvPr>
            <p:cNvSpPr txBox="1"/>
            <p:nvPr/>
          </p:nvSpPr>
          <p:spPr>
            <a:xfrm>
              <a:off x="4549150" y="4529419"/>
              <a:ext cx="1434609" cy="369332"/>
            </a:xfrm>
            <a:prstGeom prst="rect">
              <a:avLst/>
            </a:prstGeom>
            <a:noFill/>
          </p:spPr>
          <p:txBody>
            <a:bodyPr wrap="none" rtlCol="0">
              <a:noAutofit/>
            </a:bodyPr>
            <a:lstStyle/>
            <a:p>
              <a:pPr algn="ctr"/>
              <a:r>
                <a:rPr lang="en-US" sz="1400" u="sng" dirty="0">
                  <a:solidFill>
                    <a:srgbClr val="FF0000"/>
                  </a:solidFill>
                  <a:latin typeface="Times New Roman" panose="02020603050405020304" pitchFamily="18" charset="0"/>
                  <a:cs typeface="Times New Roman" panose="02020603050405020304" pitchFamily="18" charset="0"/>
                </a:rPr>
                <a:t>Reordered</a:t>
              </a:r>
              <a:r>
                <a:rPr lang="en-US" sz="1400" u="sng" dirty="0">
                  <a:latin typeface="Times New Roman" panose="02020603050405020304" pitchFamily="18" charset="0"/>
                  <a:cs typeface="Times New Roman" panose="02020603050405020304" pitchFamily="18" charset="0"/>
                </a:rPr>
                <a:t> Wikipedia Evidence</a:t>
              </a:r>
            </a:p>
          </p:txBody>
        </p:sp>
        <p:sp>
          <p:nvSpPr>
            <p:cNvPr id="33" name="TextBox 18">
              <a:extLst>
                <a:ext uri="{FF2B5EF4-FFF2-40B4-BE49-F238E27FC236}">
                  <a16:creationId xmlns:a16="http://schemas.microsoft.com/office/drawing/2014/main" id="{24348E19-A63A-447D-98AB-21355FA1E7B3}"/>
                </a:ext>
              </a:extLst>
            </p:cNvPr>
            <p:cNvSpPr txBox="1"/>
            <p:nvPr/>
          </p:nvSpPr>
          <p:spPr>
            <a:xfrm>
              <a:off x="6023435" y="4545652"/>
              <a:ext cx="890779" cy="369332"/>
            </a:xfrm>
            <a:prstGeom prst="rect">
              <a:avLst/>
            </a:prstGeom>
            <a:noFill/>
          </p:spPr>
          <p:txBody>
            <a:bodyPr wrap="none" rtlCol="0">
              <a:noAutofit/>
            </a:bodyPr>
            <a:lstStyle/>
            <a:p>
              <a:pPr algn="ctr"/>
              <a:r>
                <a:rPr lang="en-US" sz="1400" u="sng" dirty="0">
                  <a:latin typeface="Times New Roman" panose="02020603050405020304" pitchFamily="18" charset="0"/>
                  <a:cs typeface="Times New Roman" panose="02020603050405020304" pitchFamily="18" charset="0"/>
                </a:rPr>
                <a:t>&lt;</a:t>
              </a:r>
              <a:r>
                <a:rPr lang="en-US" sz="1400" u="sng" dirty="0" err="1">
                  <a:latin typeface="Times New Roman" panose="02020603050405020304" pitchFamily="18" charset="0"/>
                  <a:cs typeface="Times New Roman" panose="02020603050405020304" pitchFamily="18" charset="0"/>
                </a:rPr>
                <a:t>sep</a:t>
              </a:r>
              <a:r>
                <a:rPr lang="en-US" sz="1400" u="sng" dirty="0">
                  <a:latin typeface="Times New Roman" panose="02020603050405020304" pitchFamily="18" charset="0"/>
                  <a:cs typeface="Times New Roman" panose="02020603050405020304" pitchFamily="18" charset="0"/>
                </a:rPr>
                <a:t>&gt;</a:t>
              </a:r>
            </a:p>
          </p:txBody>
        </p:sp>
        <p:cxnSp>
          <p:nvCxnSpPr>
            <p:cNvPr id="34" name="Straight Arrow Connector 15">
              <a:extLst>
                <a:ext uri="{FF2B5EF4-FFF2-40B4-BE49-F238E27FC236}">
                  <a16:creationId xmlns:a16="http://schemas.microsoft.com/office/drawing/2014/main" id="{2D3CC8D3-B921-47EB-A7DA-F7FE005A3672}"/>
                </a:ext>
              </a:extLst>
            </p:cNvPr>
            <p:cNvCxnSpPr>
              <a:cxnSpLocks/>
            </p:cNvCxnSpPr>
            <p:nvPr/>
          </p:nvCxnSpPr>
          <p:spPr>
            <a:xfrm flipV="1">
              <a:off x="2924854" y="3369721"/>
              <a:ext cx="1" cy="4214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36" name="TextBox 9">
            <a:extLst>
              <a:ext uri="{FF2B5EF4-FFF2-40B4-BE49-F238E27FC236}">
                <a16:creationId xmlns:a16="http://schemas.microsoft.com/office/drawing/2014/main" id="{03A10CCC-7D71-410D-B1EE-F58F5719748B}"/>
              </a:ext>
            </a:extLst>
          </p:cNvPr>
          <p:cNvSpPr txBox="1"/>
          <p:nvPr/>
        </p:nvSpPr>
        <p:spPr>
          <a:xfrm>
            <a:off x="1109711" y="2476819"/>
            <a:ext cx="2430990" cy="369332"/>
          </a:xfrm>
          <a:prstGeom prst="rect">
            <a:avLst/>
          </a:prstGeom>
          <a:noFill/>
        </p:spPr>
        <p:txBody>
          <a:bodyPr wrap="square" rtlCol="0">
            <a:noAutofit/>
          </a:bodyPr>
          <a:lstStyle/>
          <a:p>
            <a:pPr algn="ctr"/>
            <a:r>
              <a:rPr lang="en-US" altLang="zh-CN" sz="1400" dirty="0" smtClean="0">
                <a:latin typeface="Times New Roman" panose="02020603050405020304" pitchFamily="18" charset="0"/>
                <a:cs typeface="Times New Roman" panose="02020603050405020304" pitchFamily="18" charset="0"/>
              </a:rPr>
              <a:t>Word Representation</a:t>
            </a:r>
            <a:endParaRPr lang="en-US"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219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24F757-AB3E-4FE9-A60D-63F8BC735F83}"/>
              </a:ext>
            </a:extLst>
          </p:cNvPr>
          <p:cNvSpPr>
            <a:spLocks noGrp="1"/>
          </p:cNvSpPr>
          <p:nvPr>
            <p:ph type="title"/>
          </p:nvPr>
        </p:nvSpPr>
        <p:spPr>
          <a:xfrm>
            <a:off x="3608173" y="548680"/>
            <a:ext cx="4862603" cy="648072"/>
          </a:xfrm>
        </p:spPr>
        <p:txBody>
          <a:bodyPr/>
          <a:lstStyle/>
          <a:p>
            <a:r>
              <a:rPr lang="en-US" altLang="zh-CN" dirty="0"/>
              <a:t>Graph-based Inference Module</a:t>
            </a:r>
          </a:p>
        </p:txBody>
      </p:sp>
      <p:sp>
        <p:nvSpPr>
          <p:cNvPr id="3" name="内容占位符 2">
            <a:extLst>
              <a:ext uri="{FF2B5EF4-FFF2-40B4-BE49-F238E27FC236}">
                <a16:creationId xmlns:a16="http://schemas.microsoft.com/office/drawing/2014/main" id="{640FCD13-D250-4497-AA43-F71F0FD045AA}"/>
              </a:ext>
            </a:extLst>
          </p:cNvPr>
          <p:cNvSpPr>
            <a:spLocks noGrp="1"/>
          </p:cNvSpPr>
          <p:nvPr>
            <p:ph idx="1"/>
          </p:nvPr>
        </p:nvSpPr>
        <p:spPr>
          <a:xfrm>
            <a:off x="457200" y="1600200"/>
            <a:ext cx="8132618" cy="4525963"/>
          </a:xfrm>
        </p:spPr>
        <p:txBody>
          <a:bodyPr/>
          <a:lstStyle/>
          <a:p>
            <a:r>
              <a:rPr lang="en-US" altLang="zh-CN" sz="1600" dirty="0"/>
              <a:t>Adopt Graph </a:t>
            </a:r>
            <a:r>
              <a:rPr lang="en-US" altLang="zh-CN" sz="1600" dirty="0" smtClean="0"/>
              <a:t>Convolutional </a:t>
            </a:r>
            <a:r>
              <a:rPr lang="en-US" altLang="zh-CN" sz="1600" dirty="0"/>
              <a:t>Network to </a:t>
            </a:r>
            <a:r>
              <a:rPr lang="en-US" altLang="zh-CN" sz="1600" dirty="0" smtClean="0"/>
              <a:t>learn </a:t>
            </a:r>
            <a:r>
              <a:rPr lang="en-US" altLang="zh-CN" sz="1600" dirty="0"/>
              <a:t>node </a:t>
            </a:r>
            <a:r>
              <a:rPr lang="en-US" altLang="zh-CN" sz="1600" dirty="0" smtClean="0"/>
              <a:t>representations for Concept-Graph and Wiki-Graph.</a:t>
            </a:r>
            <a:endParaRPr lang="en-US" altLang="zh-CN" sz="1600" dirty="0"/>
          </a:p>
          <a:p>
            <a:r>
              <a:rPr lang="en-US" altLang="zh-CN" sz="1600" dirty="0"/>
              <a:t>Node representation is initialized with the average of token </a:t>
            </a:r>
            <a:r>
              <a:rPr lang="en-US" altLang="zh-CN" sz="1600" dirty="0" err="1" smtClean="0"/>
              <a:t>embeddings</a:t>
            </a:r>
            <a:r>
              <a:rPr lang="en-US" altLang="zh-CN" sz="1600" dirty="0" smtClean="0"/>
              <a:t> from </a:t>
            </a:r>
            <a:r>
              <a:rPr lang="en-US" altLang="zh-CN" sz="1600" dirty="0" err="1" smtClean="0"/>
              <a:t>XLNet</a:t>
            </a:r>
            <a:r>
              <a:rPr lang="en-US" altLang="zh-CN" sz="1600" dirty="0" smtClean="0"/>
              <a:t>.</a:t>
            </a:r>
            <a:endParaRPr lang="en-US" altLang="zh-CN" sz="1600" dirty="0"/>
          </a:p>
          <a:p>
            <a:r>
              <a:rPr lang="en-US" altLang="zh-CN" sz="1600" dirty="0"/>
              <a:t>Graph attention </a:t>
            </a:r>
            <a:r>
              <a:rPr lang="en-US" altLang="zh-CN" sz="1600" dirty="0" smtClean="0"/>
              <a:t>between </a:t>
            </a:r>
            <a:r>
              <a:rPr lang="en-US" altLang="zh-CN" sz="1600" dirty="0" smtClean="0"/>
              <a:t>Input </a:t>
            </a:r>
            <a:r>
              <a:rPr lang="en-US" altLang="zh-CN" sz="1600" dirty="0" err="1" smtClean="0"/>
              <a:t>Repretation</a:t>
            </a:r>
            <a:r>
              <a:rPr lang="en-US" altLang="zh-CN" sz="1600" dirty="0" smtClean="0"/>
              <a:t>&lt;</a:t>
            </a:r>
            <a:r>
              <a:rPr lang="en-US" altLang="zh-CN" sz="1600" dirty="0" err="1" smtClean="0"/>
              <a:t>cls</a:t>
            </a:r>
            <a:r>
              <a:rPr lang="en-US" altLang="zh-CN" sz="1600" dirty="0" smtClean="0"/>
              <a:t>&gt; and graph nodes to </a:t>
            </a:r>
            <a:r>
              <a:rPr lang="en-US" altLang="zh-CN" sz="1600" dirty="0"/>
              <a:t>aggregate graph information for </a:t>
            </a:r>
            <a:r>
              <a:rPr lang="en-US" altLang="zh-CN" sz="1600" dirty="0" smtClean="0"/>
              <a:t>inferences.</a:t>
            </a:r>
            <a:endParaRPr lang="en-US" altLang="zh-CN" sz="1600" dirty="0"/>
          </a:p>
        </p:txBody>
      </p:sp>
      <p:pic>
        <p:nvPicPr>
          <p:cNvPr id="5" name="图片 4"/>
          <p:cNvPicPr>
            <a:picLocks noChangeAspect="1"/>
          </p:cNvPicPr>
          <p:nvPr/>
        </p:nvPicPr>
        <p:blipFill>
          <a:blip r:embed="rId3"/>
          <a:stretch>
            <a:fillRect/>
          </a:stretch>
        </p:blipFill>
        <p:spPr>
          <a:xfrm>
            <a:off x="2599714" y="4007418"/>
            <a:ext cx="3240253" cy="2611262"/>
          </a:xfrm>
          <a:prstGeom prst="rect">
            <a:avLst/>
          </a:prstGeom>
        </p:spPr>
      </p:pic>
      <p:sp>
        <p:nvSpPr>
          <p:cNvPr id="6" name="矩形 5"/>
          <p:cNvSpPr/>
          <p:nvPr/>
        </p:nvSpPr>
        <p:spPr>
          <a:xfrm>
            <a:off x="2292096" y="4007418"/>
            <a:ext cx="3840480" cy="15277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noFill/>
            </a:endParaRPr>
          </a:p>
        </p:txBody>
      </p:sp>
    </p:spTree>
    <p:extLst>
      <p:ext uri="{BB962C8B-B14F-4D97-AF65-F5344CB8AC3E}">
        <p14:creationId xmlns:p14="http://schemas.microsoft.com/office/powerpoint/2010/main" val="3928453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24F757-AB3E-4FE9-A60D-63F8BC735F83}"/>
              </a:ext>
            </a:extLst>
          </p:cNvPr>
          <p:cNvSpPr>
            <a:spLocks noGrp="1"/>
          </p:cNvSpPr>
          <p:nvPr>
            <p:ph type="title"/>
          </p:nvPr>
        </p:nvSpPr>
        <p:spPr>
          <a:xfrm>
            <a:off x="3608173" y="548680"/>
            <a:ext cx="4862603" cy="648072"/>
          </a:xfrm>
        </p:spPr>
        <p:txBody>
          <a:bodyPr/>
          <a:lstStyle/>
          <a:p>
            <a:r>
              <a:rPr lang="en-US" altLang="zh-CN" dirty="0"/>
              <a:t>Graph-based Inference Module</a:t>
            </a:r>
          </a:p>
        </p:txBody>
      </p:sp>
      <p:pic>
        <p:nvPicPr>
          <p:cNvPr id="4" name="内容占位符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80584" y="1695643"/>
            <a:ext cx="2190750" cy="561975"/>
          </a:xfr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3946" y="2458278"/>
            <a:ext cx="1724025" cy="609600"/>
          </a:xfrm>
          <a:prstGeom prst="rect">
            <a:avLst/>
          </a:prstGeom>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3933" y="3268538"/>
            <a:ext cx="1924050" cy="419100"/>
          </a:xfrm>
          <a:prstGeom prst="rect">
            <a:avLst/>
          </a:prstGeom>
        </p:spPr>
      </p:pic>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873" y="1455420"/>
            <a:ext cx="3676650" cy="3581400"/>
          </a:xfrm>
          <a:prstGeom prst="rect">
            <a:avLst/>
          </a:prstGeom>
        </p:spPr>
      </p:pic>
      <p:pic>
        <p:nvPicPr>
          <p:cNvPr id="14" name="图片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80584" y="3798570"/>
            <a:ext cx="2181225" cy="1238250"/>
          </a:xfrm>
          <a:prstGeom prst="rect">
            <a:avLst/>
          </a:prstGeom>
        </p:spPr>
      </p:pic>
      <p:pic>
        <p:nvPicPr>
          <p:cNvPr id="15" name="图片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61521" y="5170371"/>
            <a:ext cx="2419350" cy="619125"/>
          </a:xfrm>
          <a:prstGeom prst="rect">
            <a:avLst/>
          </a:prstGeom>
        </p:spPr>
      </p:pic>
    </p:spTree>
    <p:extLst>
      <p:ext uri="{BB962C8B-B14F-4D97-AF65-F5344CB8AC3E}">
        <p14:creationId xmlns:p14="http://schemas.microsoft.com/office/powerpoint/2010/main" val="3569243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Experiments</a:t>
            </a:r>
            <a:endParaRPr lang="zh-CN" altLang="en-US" dirty="0"/>
          </a:p>
        </p:txBody>
      </p:sp>
      <p:sp>
        <p:nvSpPr>
          <p:cNvPr id="3" name="内容占位符 2"/>
          <p:cNvSpPr>
            <a:spLocks noGrp="1"/>
          </p:cNvSpPr>
          <p:nvPr>
            <p:ph idx="1"/>
          </p:nvPr>
        </p:nvSpPr>
        <p:spPr>
          <a:xfrm>
            <a:off x="457200" y="1600201"/>
            <a:ext cx="8229600" cy="1474470"/>
          </a:xfrm>
        </p:spPr>
        <p:txBody>
          <a:bodyPr/>
          <a:lstStyle/>
          <a:p>
            <a:r>
              <a:rPr lang="en-US" altLang="zh-CN" dirty="0"/>
              <a:t>Datasets</a:t>
            </a:r>
          </a:p>
          <a:p>
            <a:pPr lvl="1"/>
            <a:r>
              <a:rPr lang="en-US" altLang="zh-CN" dirty="0" err="1"/>
              <a:t>CommonsenseQA</a:t>
            </a:r>
            <a:r>
              <a:rPr lang="en-US" altLang="zh-CN" dirty="0"/>
              <a:t>: (9,741/1,221/1,140</a:t>
            </a:r>
            <a:r>
              <a:rPr lang="en-US" altLang="zh-CN" dirty="0" smtClean="0"/>
              <a:t>)</a:t>
            </a:r>
          </a:p>
          <a:p>
            <a:r>
              <a:rPr lang="en-US" altLang="zh-CN" dirty="0" smtClean="0"/>
              <a:t>Pre-trained Model: </a:t>
            </a:r>
            <a:r>
              <a:rPr lang="en-US" altLang="zh-CN" dirty="0" err="1" smtClean="0"/>
              <a:t>XLNet</a:t>
            </a:r>
            <a:endParaRPr lang="en-US" altLang="zh-CN" dirty="0"/>
          </a:p>
        </p:txBody>
      </p:sp>
      <p:sp>
        <p:nvSpPr>
          <p:cNvPr id="5" name="内容占位符 2"/>
          <p:cNvSpPr txBox="1">
            <a:spLocks/>
          </p:cNvSpPr>
          <p:nvPr/>
        </p:nvSpPr>
        <p:spPr bwMode="auto">
          <a:xfrm>
            <a:off x="4323806" y="4011212"/>
            <a:ext cx="4872446" cy="147447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600">
                <a:solidFill>
                  <a:schemeClr val="tx1"/>
                </a:solidFill>
                <a:latin typeface="+mn-lt"/>
                <a:ea typeface="+mn-ea"/>
              </a:defRPr>
            </a:lvl2pPr>
            <a:lvl3pPr marL="1143000" indent="-228600" algn="l" rtl="0" eaLnBrk="1" fontAlgn="base" hangingPunct="1">
              <a:spcBef>
                <a:spcPct val="20000"/>
              </a:spcBef>
              <a:spcAft>
                <a:spcPct val="0"/>
              </a:spcAft>
              <a:buChar char="•"/>
              <a:defRPr sz="12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marL="0" indent="0">
              <a:buNone/>
            </a:pPr>
            <a:r>
              <a:rPr lang="en-US" altLang="zh-CN" sz="1400" kern="0" dirty="0" smtClean="0">
                <a:latin typeface="微软雅黑" panose="020B0503020204020204" pitchFamily="34" charset="-122"/>
                <a:ea typeface="微软雅黑" panose="020B0503020204020204" pitchFamily="34" charset="-122"/>
              </a:rPr>
              <a:t>Group 1: No description</a:t>
            </a:r>
          </a:p>
          <a:p>
            <a:pPr marL="0" indent="0">
              <a:buNone/>
            </a:pPr>
            <a:r>
              <a:rPr lang="en-US" altLang="zh-CN" sz="1400" kern="0" dirty="0" smtClean="0">
                <a:latin typeface="微软雅黑" panose="020B0503020204020204" pitchFamily="34" charset="-122"/>
                <a:ea typeface="微软雅黑" panose="020B0503020204020204" pitchFamily="34" charset="-122"/>
              </a:rPr>
              <a:t>Group 2: Pre-trained language model</a:t>
            </a:r>
          </a:p>
          <a:p>
            <a:pPr marL="0" indent="0">
              <a:buNone/>
            </a:pPr>
            <a:r>
              <a:rPr lang="en-US" altLang="zh-CN" sz="1400" kern="0" dirty="0" smtClean="0">
                <a:latin typeface="微软雅黑" panose="020B0503020204020204" pitchFamily="34" charset="-122"/>
                <a:ea typeface="微软雅黑" panose="020B0503020204020204" pitchFamily="34" charset="-122"/>
              </a:rPr>
              <a:t>Group 3: Pre-trained model + structural knowledge</a:t>
            </a:r>
          </a:p>
          <a:p>
            <a:pPr marL="0" indent="0">
              <a:buNone/>
            </a:pPr>
            <a:r>
              <a:rPr lang="en-US" altLang="zh-CN" sz="1400" kern="0" dirty="0" smtClean="0">
                <a:latin typeface="微软雅黑" panose="020B0503020204020204" pitchFamily="34" charset="-122"/>
                <a:ea typeface="微软雅黑" panose="020B0503020204020204" pitchFamily="34" charset="-122"/>
              </a:rPr>
              <a:t>Group 4: Pre-trained model + unstructured </a:t>
            </a:r>
            <a:r>
              <a:rPr lang="en-US" altLang="zh-CN" sz="1400" kern="0" dirty="0">
                <a:latin typeface="微软雅黑" panose="020B0503020204020204" pitchFamily="34" charset="-122"/>
                <a:ea typeface="微软雅黑" panose="020B0503020204020204" pitchFamily="34" charset="-122"/>
              </a:rPr>
              <a:t>knowledge</a:t>
            </a:r>
            <a:endParaRPr lang="zh-CN" altLang="en-US" sz="1400" kern="0" dirty="0">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3"/>
          <a:stretch>
            <a:fillRect/>
          </a:stretch>
        </p:blipFill>
        <p:spPr>
          <a:xfrm>
            <a:off x="867900" y="3069796"/>
            <a:ext cx="3455906" cy="3788204"/>
          </a:xfrm>
          <a:prstGeom prst="rect">
            <a:avLst/>
          </a:prstGeom>
        </p:spPr>
      </p:pic>
    </p:spTree>
    <p:extLst>
      <p:ext uri="{BB962C8B-B14F-4D97-AF65-F5344CB8AC3E}">
        <p14:creationId xmlns:p14="http://schemas.microsoft.com/office/powerpoint/2010/main" val="2576134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80501" y="548680"/>
            <a:ext cx="2602632" cy="648072"/>
          </a:xfrm>
        </p:spPr>
        <p:txBody>
          <a:bodyPr/>
          <a:lstStyle/>
          <a:p>
            <a:r>
              <a:rPr lang="en-US" altLang="zh-CN" dirty="0" smtClean="0"/>
              <a:t>Ablation Study</a:t>
            </a:r>
            <a:endParaRPr lang="zh-CN" altLang="en-US" dirty="0"/>
          </a:p>
        </p:txBody>
      </p:sp>
      <p:sp>
        <p:nvSpPr>
          <p:cNvPr id="3" name="内容占位符 2"/>
          <p:cNvSpPr>
            <a:spLocks noGrp="1"/>
          </p:cNvSpPr>
          <p:nvPr>
            <p:ph idx="1"/>
          </p:nvPr>
        </p:nvSpPr>
        <p:spPr/>
        <p:txBody>
          <a:bodyPr/>
          <a:lstStyle/>
          <a:p>
            <a:r>
              <a:rPr lang="en-US" altLang="zh-CN" dirty="0"/>
              <a:t>Ablation Study on Knowledge Sources</a:t>
            </a:r>
          </a:p>
          <a:p>
            <a:endParaRPr lang="en-US" altLang="zh-CN" dirty="0"/>
          </a:p>
          <a:p>
            <a:endParaRPr lang="en-US" altLang="zh-CN" dirty="0"/>
          </a:p>
          <a:p>
            <a:endParaRPr lang="en-US" altLang="zh-CN" dirty="0"/>
          </a:p>
          <a:p>
            <a:pPr marL="0" indent="0">
              <a:buNone/>
            </a:pPr>
            <a:endParaRPr lang="en-US" altLang="zh-CN" dirty="0" smtClean="0"/>
          </a:p>
          <a:p>
            <a:pPr marL="0" indent="0">
              <a:buNone/>
            </a:pPr>
            <a:endParaRPr lang="en-US" altLang="zh-CN" dirty="0"/>
          </a:p>
          <a:p>
            <a:r>
              <a:rPr lang="en-US" altLang="zh-CN" dirty="0"/>
              <a:t>Ablation Study on Reasoning Modules</a:t>
            </a:r>
            <a:endParaRPr lang="zh-CN" altLang="en-US" dirty="0"/>
          </a:p>
        </p:txBody>
      </p:sp>
      <p:pic>
        <p:nvPicPr>
          <p:cNvPr id="4" name="图片 3"/>
          <p:cNvPicPr>
            <a:picLocks noChangeAspect="1"/>
          </p:cNvPicPr>
          <p:nvPr/>
        </p:nvPicPr>
        <p:blipFill>
          <a:blip r:embed="rId3"/>
          <a:stretch>
            <a:fillRect/>
          </a:stretch>
        </p:blipFill>
        <p:spPr>
          <a:xfrm>
            <a:off x="1666429" y="2192933"/>
            <a:ext cx="3866075" cy="1769782"/>
          </a:xfrm>
          <a:prstGeom prst="rect">
            <a:avLst/>
          </a:prstGeom>
        </p:spPr>
      </p:pic>
      <p:pic>
        <p:nvPicPr>
          <p:cNvPr id="5" name="图片 4"/>
          <p:cNvPicPr>
            <a:picLocks noChangeAspect="1"/>
          </p:cNvPicPr>
          <p:nvPr/>
        </p:nvPicPr>
        <p:blipFill>
          <a:blip r:embed="rId4"/>
          <a:stretch>
            <a:fillRect/>
          </a:stretch>
        </p:blipFill>
        <p:spPr>
          <a:xfrm>
            <a:off x="1666429" y="4862290"/>
            <a:ext cx="4031885" cy="1667321"/>
          </a:xfrm>
          <a:prstGeom prst="rect">
            <a:avLst/>
          </a:prstGeom>
        </p:spPr>
      </p:pic>
    </p:spTree>
    <p:extLst>
      <p:ext uri="{BB962C8B-B14F-4D97-AF65-F5344CB8AC3E}">
        <p14:creationId xmlns:p14="http://schemas.microsoft.com/office/powerpoint/2010/main" val="918003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5601B7-2565-42BB-970B-8507E919AE1E}"/>
              </a:ext>
            </a:extLst>
          </p:cNvPr>
          <p:cNvSpPr>
            <a:spLocks noGrp="1"/>
          </p:cNvSpPr>
          <p:nvPr>
            <p:ph type="title"/>
          </p:nvPr>
        </p:nvSpPr>
        <p:spPr/>
        <p:txBody>
          <a:bodyPr/>
          <a:lstStyle/>
          <a:p>
            <a:r>
              <a:rPr lang="en-US" altLang="zh-CN" dirty="0" smtClean="0"/>
              <a:t>Error Analysis</a:t>
            </a:r>
            <a:endParaRPr lang="zh-CN" altLang="en-US" dirty="0"/>
          </a:p>
        </p:txBody>
      </p:sp>
      <p:sp>
        <p:nvSpPr>
          <p:cNvPr id="3" name="内容占位符 2">
            <a:extLst>
              <a:ext uri="{FF2B5EF4-FFF2-40B4-BE49-F238E27FC236}">
                <a16:creationId xmlns:a16="http://schemas.microsoft.com/office/drawing/2014/main" id="{01D4487E-9268-4D8C-8403-B57DBC812F4B}"/>
              </a:ext>
            </a:extLst>
          </p:cNvPr>
          <p:cNvSpPr>
            <a:spLocks noGrp="1"/>
          </p:cNvSpPr>
          <p:nvPr>
            <p:ph idx="1"/>
          </p:nvPr>
        </p:nvSpPr>
        <p:spPr/>
        <p:txBody>
          <a:bodyPr/>
          <a:lstStyle/>
          <a:p>
            <a:r>
              <a:rPr lang="en-US" altLang="zh-CN" dirty="0" smtClean="0"/>
              <a:t>We conduct error analysis on 50 error cases in the dev set</a:t>
            </a:r>
          </a:p>
          <a:p>
            <a:pPr lvl="1"/>
            <a:r>
              <a:rPr lang="en-US" altLang="zh-CN" dirty="0" smtClean="0"/>
              <a:t>Lack of evidence (10)</a:t>
            </a:r>
          </a:p>
          <a:p>
            <a:pPr lvl="1"/>
            <a:r>
              <a:rPr lang="en-US" altLang="zh-CN" dirty="0" smtClean="0"/>
              <a:t>Enough evidence but too similar to distinguish (38)</a:t>
            </a:r>
          </a:p>
          <a:p>
            <a:pPr lvl="1"/>
            <a:r>
              <a:rPr lang="en-US" altLang="zh-CN" dirty="0" smtClean="0"/>
              <a:t>Dataset noise, 2 choices are the same (2) </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pic>
        <p:nvPicPr>
          <p:cNvPr id="6" name="图片 5"/>
          <p:cNvPicPr>
            <a:picLocks noChangeAspect="1"/>
          </p:cNvPicPr>
          <p:nvPr/>
        </p:nvPicPr>
        <p:blipFill>
          <a:blip r:embed="rId3"/>
          <a:stretch>
            <a:fillRect/>
          </a:stretch>
        </p:blipFill>
        <p:spPr>
          <a:xfrm>
            <a:off x="1884331" y="3682673"/>
            <a:ext cx="4540853" cy="1565810"/>
          </a:xfrm>
          <a:prstGeom prst="rect">
            <a:avLst/>
          </a:prstGeom>
        </p:spPr>
      </p:pic>
    </p:spTree>
    <p:extLst>
      <p:ext uri="{BB962C8B-B14F-4D97-AF65-F5344CB8AC3E}">
        <p14:creationId xmlns:p14="http://schemas.microsoft.com/office/powerpoint/2010/main" val="2868127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98884" y="2319087"/>
            <a:ext cx="3214687" cy="707886"/>
          </a:xfrm>
          <a:prstGeom prst="rect">
            <a:avLst/>
          </a:prstGeom>
          <a:noFill/>
          <a:ln w="9525">
            <a:noFill/>
            <a:miter lim="800000"/>
            <a:headEnd/>
            <a:tailEnd/>
          </a:ln>
        </p:spPr>
        <p:txBody>
          <a:bodyPr wrap="square">
            <a:spAutoFit/>
          </a:bodyPr>
          <a:lstStyle/>
          <a:p>
            <a:pPr fontAlgn="base">
              <a:spcBef>
                <a:spcPct val="0"/>
              </a:spcBef>
              <a:spcAft>
                <a:spcPct val="0"/>
              </a:spcAft>
            </a:pPr>
            <a:r>
              <a:rPr lang="en-US" altLang="zh-CN" sz="4000" b="1" dirty="0"/>
              <a:t>Thank you</a:t>
            </a:r>
            <a:r>
              <a:rPr lang="zh-CN" altLang="en-US" sz="4000" b="1" dirty="0"/>
              <a:t>！</a:t>
            </a:r>
          </a:p>
        </p:txBody>
      </p:sp>
    </p:spTree>
    <p:extLst>
      <p:ext uri="{BB962C8B-B14F-4D97-AF65-F5344CB8AC3E}">
        <p14:creationId xmlns:p14="http://schemas.microsoft.com/office/powerpoint/2010/main" val="493527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449A09-F8B1-41F7-9350-4DE86F0E99CA}"/>
              </a:ext>
            </a:extLst>
          </p:cNvPr>
          <p:cNvSpPr>
            <a:spLocks noGrp="1"/>
          </p:cNvSpPr>
          <p:nvPr>
            <p:ph type="title"/>
          </p:nvPr>
        </p:nvSpPr>
        <p:spPr>
          <a:xfrm>
            <a:off x="5290457" y="548680"/>
            <a:ext cx="3180319" cy="648072"/>
          </a:xfrm>
        </p:spPr>
        <p:txBody>
          <a:bodyPr/>
          <a:lstStyle/>
          <a:p>
            <a:r>
              <a:rPr lang="en-US" altLang="zh-CN" dirty="0" smtClean="0"/>
              <a:t>Problem Definition</a:t>
            </a:r>
            <a:endParaRPr lang="zh-CN" altLang="en-US" dirty="0"/>
          </a:p>
        </p:txBody>
      </p:sp>
      <p:sp>
        <p:nvSpPr>
          <p:cNvPr id="3" name="内容占位符 2">
            <a:extLst>
              <a:ext uri="{FF2B5EF4-FFF2-40B4-BE49-F238E27FC236}">
                <a16:creationId xmlns:a16="http://schemas.microsoft.com/office/drawing/2014/main" id="{79ACA737-138D-487A-A626-EF4136AB9641}"/>
              </a:ext>
            </a:extLst>
          </p:cNvPr>
          <p:cNvSpPr>
            <a:spLocks noGrp="1"/>
          </p:cNvSpPr>
          <p:nvPr>
            <p:ph idx="1"/>
          </p:nvPr>
        </p:nvSpPr>
        <p:spPr/>
        <p:txBody>
          <a:bodyPr/>
          <a:lstStyle/>
          <a:p>
            <a:r>
              <a:rPr lang="en-US" altLang="zh-CN" dirty="0"/>
              <a:t>Given a </a:t>
            </a:r>
            <a:r>
              <a:rPr lang="en-US" altLang="zh-CN" dirty="0" smtClean="0"/>
              <a:t>question in our everyday life and several choices</a:t>
            </a:r>
            <a:r>
              <a:rPr lang="en-US" altLang="zh-CN" dirty="0"/>
              <a:t>, </a:t>
            </a:r>
            <a:r>
              <a:rPr lang="en-US" altLang="zh-CN" dirty="0" smtClean="0"/>
              <a:t>we aim to select </a:t>
            </a:r>
            <a:r>
              <a:rPr lang="en-US" altLang="zh-CN" dirty="0"/>
              <a:t>one choice that answers the question </a:t>
            </a:r>
            <a:r>
              <a:rPr lang="en-US" altLang="zh-CN" dirty="0" smtClean="0"/>
              <a:t>best.</a:t>
            </a:r>
            <a:endParaRPr lang="en-US" altLang="zh-CN" dirty="0"/>
          </a:p>
          <a:p>
            <a:endParaRPr lang="en-US" altLang="zh-CN" dirty="0"/>
          </a:p>
          <a:p>
            <a:pPr marL="400050" lvl="1" indent="0">
              <a:lnSpc>
                <a:spcPct val="150000"/>
              </a:lnSpc>
              <a:buNone/>
            </a:pPr>
            <a:r>
              <a:rPr lang="en-US" altLang="zh-CN" b="1" dirty="0" smtClean="0"/>
              <a:t>Question</a:t>
            </a:r>
            <a:r>
              <a:rPr lang="en-US" altLang="zh-CN" dirty="0"/>
              <a:t>: What do people typically do while playing guitar</a:t>
            </a:r>
            <a:r>
              <a:rPr lang="en-US" altLang="zh-CN" dirty="0" smtClean="0"/>
              <a:t>?</a:t>
            </a:r>
            <a:endParaRPr lang="en-US" altLang="zh-CN" dirty="0"/>
          </a:p>
          <a:p>
            <a:pPr marL="400050" lvl="1" indent="0">
              <a:lnSpc>
                <a:spcPct val="150000"/>
              </a:lnSpc>
              <a:buNone/>
            </a:pPr>
            <a:r>
              <a:rPr lang="en-US" altLang="zh-CN" b="1" dirty="0" smtClean="0"/>
              <a:t>Choices: A</a:t>
            </a:r>
            <a:r>
              <a:rPr lang="en-US" altLang="zh-CN" dirty="0"/>
              <a:t>. cry </a:t>
            </a:r>
            <a:r>
              <a:rPr lang="en-US" altLang="zh-CN" dirty="0" smtClean="0"/>
              <a:t>  </a:t>
            </a:r>
            <a:r>
              <a:rPr lang="en-US" altLang="zh-CN" b="1" dirty="0" smtClean="0"/>
              <a:t>B</a:t>
            </a:r>
            <a:r>
              <a:rPr lang="en-US" altLang="zh-CN" dirty="0"/>
              <a:t>. hear </a:t>
            </a:r>
            <a:r>
              <a:rPr lang="en-US" altLang="zh-CN" dirty="0" smtClean="0"/>
              <a:t>sounds   </a:t>
            </a:r>
            <a:r>
              <a:rPr lang="en-US" altLang="zh-CN" b="1" dirty="0" smtClean="0">
                <a:solidFill>
                  <a:srgbClr val="FF0000"/>
                </a:solidFill>
              </a:rPr>
              <a:t>C</a:t>
            </a:r>
            <a:r>
              <a:rPr lang="en-US" altLang="zh-CN" dirty="0">
                <a:solidFill>
                  <a:srgbClr val="FF0000"/>
                </a:solidFill>
              </a:rPr>
              <a:t>. singing  </a:t>
            </a:r>
            <a:r>
              <a:rPr lang="en-US" altLang="zh-CN" dirty="0" smtClean="0">
                <a:solidFill>
                  <a:srgbClr val="FF0000"/>
                </a:solidFill>
              </a:rPr>
              <a:t>  </a:t>
            </a:r>
            <a:r>
              <a:rPr lang="en-US" altLang="zh-CN" b="1" dirty="0" smtClean="0"/>
              <a:t>D</a:t>
            </a:r>
            <a:r>
              <a:rPr lang="en-US" altLang="zh-CN" dirty="0"/>
              <a:t>. </a:t>
            </a:r>
            <a:r>
              <a:rPr lang="en-US" altLang="zh-CN" dirty="0" err="1" smtClean="0"/>
              <a:t>anthritis</a:t>
            </a:r>
            <a:r>
              <a:rPr lang="en-US" altLang="zh-CN" dirty="0" smtClean="0"/>
              <a:t>   </a:t>
            </a:r>
            <a:r>
              <a:rPr lang="en-US" altLang="zh-CN" b="1" dirty="0"/>
              <a:t>E</a:t>
            </a:r>
            <a:r>
              <a:rPr lang="en-US" altLang="zh-CN" dirty="0"/>
              <a:t>. making music</a:t>
            </a:r>
          </a:p>
          <a:p>
            <a:endParaRPr lang="zh-CN" altLang="en-US" dirty="0"/>
          </a:p>
        </p:txBody>
      </p:sp>
    </p:spTree>
    <p:extLst>
      <p:ext uri="{BB962C8B-B14F-4D97-AF65-F5344CB8AC3E}">
        <p14:creationId xmlns:p14="http://schemas.microsoft.com/office/powerpoint/2010/main" val="832888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0AC2E4A-F854-48A2-A7BB-C12D5DB5D736}"/>
              </a:ext>
            </a:extLst>
          </p:cNvPr>
          <p:cNvSpPr>
            <a:spLocks noGrp="1"/>
          </p:cNvSpPr>
          <p:nvPr>
            <p:ph type="title"/>
          </p:nvPr>
        </p:nvSpPr>
        <p:spPr/>
        <p:txBody>
          <a:bodyPr/>
          <a:lstStyle/>
          <a:p>
            <a:r>
              <a:rPr lang="en-US" altLang="zh-CN" dirty="0"/>
              <a:t>Motivation</a:t>
            </a:r>
            <a:endParaRPr lang="zh-CN" altLang="en-US" dirty="0"/>
          </a:p>
        </p:txBody>
      </p:sp>
      <p:sp>
        <p:nvSpPr>
          <p:cNvPr id="3" name="内容占位符 2">
            <a:extLst>
              <a:ext uri="{FF2B5EF4-FFF2-40B4-BE49-F238E27FC236}">
                <a16:creationId xmlns:a16="http://schemas.microsoft.com/office/drawing/2014/main" id="{9B298799-458D-4549-92FB-AA7840C2286E}"/>
              </a:ext>
            </a:extLst>
          </p:cNvPr>
          <p:cNvSpPr>
            <a:spLocks noGrp="1"/>
          </p:cNvSpPr>
          <p:nvPr>
            <p:ph idx="1"/>
          </p:nvPr>
        </p:nvSpPr>
        <p:spPr>
          <a:xfrm>
            <a:off x="457200" y="1600200"/>
            <a:ext cx="7807375" cy="4525963"/>
          </a:xfrm>
        </p:spPr>
        <p:txBody>
          <a:bodyPr/>
          <a:lstStyle/>
          <a:p>
            <a:r>
              <a:rPr lang="en-US" altLang="zh-CN" dirty="0" smtClean="0"/>
              <a:t>Motivation</a:t>
            </a:r>
            <a:endParaRPr lang="en-US" altLang="zh-CN" dirty="0"/>
          </a:p>
          <a:p>
            <a:pPr lvl="1">
              <a:lnSpc>
                <a:spcPct val="150000"/>
              </a:lnSpc>
            </a:pPr>
            <a:r>
              <a:rPr lang="en-US" altLang="zh-CN" dirty="0"/>
              <a:t>Heterogeneous</a:t>
            </a:r>
            <a:r>
              <a:rPr lang="en-US" altLang="zh-CN" dirty="0" smtClean="0"/>
              <a:t> knowledge sources are necessary </a:t>
            </a:r>
            <a:r>
              <a:rPr lang="en-US" altLang="zh-CN" dirty="0"/>
              <a:t>for </a:t>
            </a:r>
            <a:r>
              <a:rPr lang="en-US" altLang="zh-CN" dirty="0" smtClean="0"/>
              <a:t>commonsense </a:t>
            </a:r>
            <a:r>
              <a:rPr lang="en-US" altLang="zh-CN" dirty="0"/>
              <a:t>question answering</a:t>
            </a:r>
          </a:p>
          <a:p>
            <a:pPr lvl="1">
              <a:lnSpc>
                <a:spcPct val="150000"/>
              </a:lnSpc>
            </a:pPr>
            <a:r>
              <a:rPr lang="en-US" altLang="zh-CN" dirty="0"/>
              <a:t>Utilize the </a:t>
            </a:r>
            <a:r>
              <a:rPr lang="en-US" altLang="zh-CN" dirty="0" smtClean="0"/>
              <a:t>structural and unstructured information </a:t>
            </a:r>
            <a:r>
              <a:rPr lang="en-US" altLang="zh-CN" dirty="0"/>
              <a:t>of both </a:t>
            </a:r>
            <a:r>
              <a:rPr lang="en-US" altLang="zh-CN" dirty="0" smtClean="0"/>
              <a:t>sources</a:t>
            </a:r>
            <a:endParaRPr lang="zh-CN" altLang="en-US" dirty="0"/>
          </a:p>
        </p:txBody>
      </p:sp>
      <p:grpSp>
        <p:nvGrpSpPr>
          <p:cNvPr id="48" name="组合 47"/>
          <p:cNvGrpSpPr/>
          <p:nvPr/>
        </p:nvGrpSpPr>
        <p:grpSpPr>
          <a:xfrm>
            <a:off x="1021422" y="3147601"/>
            <a:ext cx="7101155" cy="3382010"/>
            <a:chOff x="793670" y="3187447"/>
            <a:chExt cx="7101155" cy="3382010"/>
          </a:xfrm>
        </p:grpSpPr>
        <p:sp>
          <p:nvSpPr>
            <p:cNvPr id="39" name="文本框 38">
              <a:extLst>
                <a:ext uri="{FF2B5EF4-FFF2-40B4-BE49-F238E27FC236}">
                  <a16:creationId xmlns:a16="http://schemas.microsoft.com/office/drawing/2014/main" id="{0E226A5A-37FF-4899-843A-074BF819A4E8}"/>
                </a:ext>
              </a:extLst>
            </p:cNvPr>
            <p:cNvSpPr txBox="1"/>
            <p:nvPr/>
          </p:nvSpPr>
          <p:spPr>
            <a:xfrm>
              <a:off x="5799427" y="4091109"/>
              <a:ext cx="936104" cy="369332"/>
            </a:xfrm>
            <a:prstGeom prst="rect">
              <a:avLst/>
            </a:prstGeom>
            <a:noFill/>
          </p:spPr>
          <p:txBody>
            <a:bodyPr wrap="square" rtlCol="0">
              <a:spAutoFit/>
            </a:bodyPr>
            <a:lstStyle/>
            <a:p>
              <a:r>
                <a:rPr lang="en-US" altLang="zh-CN" dirty="0" smtClean="0"/>
                <a:t>A</a:t>
              </a:r>
              <a:r>
                <a:rPr lang="zh-CN" altLang="en-US" dirty="0" smtClean="0"/>
                <a:t>、</a:t>
              </a:r>
              <a:r>
                <a:rPr lang="en-US" altLang="zh-CN" dirty="0" smtClean="0"/>
                <a:t>C</a:t>
              </a:r>
              <a:endParaRPr lang="zh-CN" altLang="en-US" dirty="0"/>
            </a:p>
          </p:txBody>
        </p:sp>
        <p:sp>
          <p:nvSpPr>
            <p:cNvPr id="40" name="文本框 39">
              <a:extLst>
                <a:ext uri="{FF2B5EF4-FFF2-40B4-BE49-F238E27FC236}">
                  <a16:creationId xmlns:a16="http://schemas.microsoft.com/office/drawing/2014/main" id="{94CB1D85-6657-483F-AE31-53486FF5E1AC}"/>
                </a:ext>
              </a:extLst>
            </p:cNvPr>
            <p:cNvSpPr txBox="1"/>
            <p:nvPr/>
          </p:nvSpPr>
          <p:spPr>
            <a:xfrm>
              <a:off x="5721837" y="5756831"/>
              <a:ext cx="936104" cy="369332"/>
            </a:xfrm>
            <a:prstGeom prst="rect">
              <a:avLst/>
            </a:prstGeom>
            <a:noFill/>
          </p:spPr>
          <p:txBody>
            <a:bodyPr wrap="square" rtlCol="0">
              <a:spAutoFit/>
            </a:bodyPr>
            <a:lstStyle/>
            <a:p>
              <a:r>
                <a:rPr lang="en-US" altLang="zh-CN" dirty="0" smtClean="0"/>
                <a:t>C</a:t>
              </a:r>
              <a:r>
                <a:rPr lang="zh-CN" altLang="en-US" dirty="0"/>
                <a:t>、</a:t>
              </a:r>
              <a:r>
                <a:rPr lang="en-US" altLang="zh-CN" dirty="0" smtClean="0"/>
                <a:t>E</a:t>
              </a:r>
              <a:endParaRPr lang="zh-CN" altLang="en-US" dirty="0"/>
            </a:p>
          </p:txBody>
        </p:sp>
        <p:sp>
          <p:nvSpPr>
            <p:cNvPr id="41" name="右大括号 40">
              <a:extLst>
                <a:ext uri="{FF2B5EF4-FFF2-40B4-BE49-F238E27FC236}">
                  <a16:creationId xmlns:a16="http://schemas.microsoft.com/office/drawing/2014/main" id="{D84596E9-7B2E-432C-9E92-D1C52656A6F5}"/>
                </a:ext>
              </a:extLst>
            </p:cNvPr>
            <p:cNvSpPr/>
            <p:nvPr/>
          </p:nvSpPr>
          <p:spPr>
            <a:xfrm>
              <a:off x="6642915" y="4257132"/>
              <a:ext cx="155180" cy="1678151"/>
            </a:xfrm>
            <a:prstGeom prst="rightBrace">
              <a:avLst>
                <a:gd name="adj1" fmla="val 8333"/>
                <a:gd name="adj2" fmla="val 50953"/>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42" name="矩形 41">
              <a:extLst>
                <a:ext uri="{FF2B5EF4-FFF2-40B4-BE49-F238E27FC236}">
                  <a16:creationId xmlns:a16="http://schemas.microsoft.com/office/drawing/2014/main" id="{F6201782-4CBC-4D8B-9739-75C1B90F1109}"/>
                </a:ext>
              </a:extLst>
            </p:cNvPr>
            <p:cNvSpPr/>
            <p:nvPr/>
          </p:nvSpPr>
          <p:spPr>
            <a:xfrm>
              <a:off x="7543447" y="4911541"/>
              <a:ext cx="351378" cy="369332"/>
            </a:xfrm>
            <a:prstGeom prst="rect">
              <a:avLst/>
            </a:prstGeom>
          </p:spPr>
          <p:txBody>
            <a:bodyPr wrap="none">
              <a:spAutoFit/>
            </a:bodyPr>
            <a:lstStyle/>
            <a:p>
              <a:r>
                <a:rPr lang="en-US" altLang="zh-CN" dirty="0"/>
                <a:t>C</a:t>
              </a:r>
              <a:endParaRPr lang="zh-CN" altLang="en-US" dirty="0"/>
            </a:p>
          </p:txBody>
        </p:sp>
        <p:cxnSp>
          <p:nvCxnSpPr>
            <p:cNvPr id="43" name="直接箭头连接符 42">
              <a:extLst>
                <a:ext uri="{FF2B5EF4-FFF2-40B4-BE49-F238E27FC236}">
                  <a16:creationId xmlns:a16="http://schemas.microsoft.com/office/drawing/2014/main" id="{FB9AF3C5-87F1-47B8-8CC5-084F846E0CB3}"/>
                </a:ext>
              </a:extLst>
            </p:cNvPr>
            <p:cNvCxnSpPr>
              <a:endCxn id="39" idx="1"/>
            </p:cNvCxnSpPr>
            <p:nvPr/>
          </p:nvCxnSpPr>
          <p:spPr>
            <a:xfrm>
              <a:off x="5223642" y="4275775"/>
              <a:ext cx="57578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直接箭头连接符 43">
              <a:extLst>
                <a:ext uri="{FF2B5EF4-FFF2-40B4-BE49-F238E27FC236}">
                  <a16:creationId xmlns:a16="http://schemas.microsoft.com/office/drawing/2014/main" id="{86274DAA-D90A-4796-A00A-E8B7AE2BDD94}"/>
                </a:ext>
              </a:extLst>
            </p:cNvPr>
            <p:cNvCxnSpPr/>
            <p:nvPr/>
          </p:nvCxnSpPr>
          <p:spPr>
            <a:xfrm>
              <a:off x="5173356" y="5941497"/>
              <a:ext cx="57578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直接箭头连接符 44">
              <a:extLst>
                <a:ext uri="{FF2B5EF4-FFF2-40B4-BE49-F238E27FC236}">
                  <a16:creationId xmlns:a16="http://schemas.microsoft.com/office/drawing/2014/main" id="{C259B163-DAF6-4F7E-9326-A345A28D08FB}"/>
                </a:ext>
              </a:extLst>
            </p:cNvPr>
            <p:cNvCxnSpPr/>
            <p:nvPr/>
          </p:nvCxnSpPr>
          <p:spPr>
            <a:xfrm>
              <a:off x="6901307" y="5096207"/>
              <a:ext cx="57578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46" name="图片 45"/>
            <p:cNvPicPr>
              <a:picLocks noChangeAspect="1"/>
            </p:cNvPicPr>
            <p:nvPr/>
          </p:nvPicPr>
          <p:blipFill>
            <a:blip r:embed="rId3"/>
            <a:stretch>
              <a:fillRect/>
            </a:stretch>
          </p:blipFill>
          <p:spPr>
            <a:xfrm>
              <a:off x="793670" y="3187447"/>
              <a:ext cx="4637844" cy="3382010"/>
            </a:xfrm>
            <a:prstGeom prst="rect">
              <a:avLst/>
            </a:prstGeom>
          </p:spPr>
        </p:pic>
      </p:grpSp>
    </p:spTree>
    <p:extLst>
      <p:ext uri="{BB962C8B-B14F-4D97-AF65-F5344CB8AC3E}">
        <p14:creationId xmlns:p14="http://schemas.microsoft.com/office/powerpoint/2010/main" val="151877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B449A09-F8B1-41F7-9350-4DE86F0E99CA}"/>
              </a:ext>
            </a:extLst>
          </p:cNvPr>
          <p:cNvSpPr>
            <a:spLocks noGrp="1"/>
          </p:cNvSpPr>
          <p:nvPr>
            <p:ph type="title"/>
          </p:nvPr>
        </p:nvSpPr>
        <p:spPr>
          <a:xfrm>
            <a:off x="5290457" y="548680"/>
            <a:ext cx="3180319" cy="648072"/>
          </a:xfrm>
        </p:spPr>
        <p:txBody>
          <a:bodyPr/>
          <a:lstStyle/>
          <a:p>
            <a:r>
              <a:rPr lang="en-US" altLang="zh-CN" dirty="0" smtClean="0"/>
              <a:t>Contribution</a:t>
            </a:r>
            <a:endParaRPr lang="zh-CN" altLang="en-US" dirty="0"/>
          </a:p>
        </p:txBody>
      </p:sp>
      <p:sp>
        <p:nvSpPr>
          <p:cNvPr id="3" name="内容占位符 2">
            <a:extLst>
              <a:ext uri="{FF2B5EF4-FFF2-40B4-BE49-F238E27FC236}">
                <a16:creationId xmlns:a16="http://schemas.microsoft.com/office/drawing/2014/main" id="{79ACA737-138D-487A-A626-EF4136AB9641}"/>
              </a:ext>
            </a:extLst>
          </p:cNvPr>
          <p:cNvSpPr>
            <a:spLocks noGrp="1"/>
          </p:cNvSpPr>
          <p:nvPr>
            <p:ph idx="1"/>
          </p:nvPr>
        </p:nvSpPr>
        <p:spPr/>
        <p:txBody>
          <a:bodyPr/>
          <a:lstStyle/>
          <a:p>
            <a:pPr marL="0" indent="0">
              <a:buNone/>
            </a:pPr>
            <a:r>
              <a:rPr lang="en-US" altLang="zh-CN" dirty="0"/>
              <a:t>• </a:t>
            </a:r>
            <a:r>
              <a:rPr lang="en-US" altLang="zh-CN" dirty="0" smtClean="0"/>
              <a:t>We </a:t>
            </a:r>
            <a:r>
              <a:rPr lang="en-US" altLang="zh-CN" dirty="0"/>
              <a:t>introduce a graph-based approach to leverage evidence from heterogeneous knowledge sources for commonsense question </a:t>
            </a:r>
            <a:r>
              <a:rPr lang="en-US" altLang="zh-CN" dirty="0" smtClean="0"/>
              <a:t>answering</a:t>
            </a:r>
            <a:r>
              <a:rPr lang="en-US" altLang="zh-CN" dirty="0"/>
              <a:t>.</a:t>
            </a:r>
            <a:endParaRPr lang="en-US" altLang="zh-CN" dirty="0" smtClean="0"/>
          </a:p>
          <a:p>
            <a:pPr marL="0" indent="0">
              <a:buNone/>
            </a:pPr>
            <a:endParaRPr lang="en-US" altLang="zh-CN" dirty="0" smtClean="0"/>
          </a:p>
          <a:p>
            <a:pPr marL="0" indent="0">
              <a:buNone/>
            </a:pPr>
            <a:r>
              <a:rPr lang="en-US" altLang="zh-CN" dirty="0" smtClean="0"/>
              <a:t> </a:t>
            </a:r>
            <a:r>
              <a:rPr lang="en-US" altLang="zh-CN" dirty="0"/>
              <a:t>• We propose a graph-based contextual representation learning module and a graph-based inference module to make better use of the graph information for commonsense question answering. </a:t>
            </a:r>
            <a:endParaRPr lang="en-US" altLang="zh-CN" dirty="0" smtClean="0"/>
          </a:p>
          <a:p>
            <a:pPr marL="0" indent="0">
              <a:buNone/>
            </a:pPr>
            <a:endParaRPr lang="en-US" altLang="zh-CN" dirty="0"/>
          </a:p>
          <a:p>
            <a:pPr marL="0" indent="0">
              <a:buNone/>
            </a:pPr>
            <a:r>
              <a:rPr lang="en-US" altLang="zh-CN" dirty="0" smtClean="0"/>
              <a:t>• </a:t>
            </a:r>
            <a:r>
              <a:rPr lang="en-US" altLang="zh-CN" dirty="0"/>
              <a:t>Results show that our model achieves a new state-of-</a:t>
            </a:r>
            <a:r>
              <a:rPr lang="en-US" altLang="zh-CN" dirty="0" err="1"/>
              <a:t>theart</a:t>
            </a:r>
            <a:r>
              <a:rPr lang="en-US" altLang="zh-CN" dirty="0"/>
              <a:t> performance on the </a:t>
            </a:r>
            <a:r>
              <a:rPr lang="en-US" altLang="zh-CN" dirty="0" err="1"/>
              <a:t>CommonsenseQA</a:t>
            </a:r>
            <a:r>
              <a:rPr lang="en-US" altLang="zh-CN" dirty="0"/>
              <a:t> dataset.</a:t>
            </a:r>
            <a:endParaRPr lang="zh-CN" altLang="en-US" dirty="0"/>
          </a:p>
        </p:txBody>
      </p:sp>
    </p:spTree>
    <p:extLst>
      <p:ext uri="{BB962C8B-B14F-4D97-AF65-F5344CB8AC3E}">
        <p14:creationId xmlns:p14="http://schemas.microsoft.com/office/powerpoint/2010/main" val="3311877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9FD8CF-E683-4C75-AB99-FDB8ADC4CD41}"/>
              </a:ext>
            </a:extLst>
          </p:cNvPr>
          <p:cNvSpPr>
            <a:spLocks noGrp="1"/>
          </p:cNvSpPr>
          <p:nvPr>
            <p:ph type="title"/>
          </p:nvPr>
        </p:nvSpPr>
        <p:spPr>
          <a:xfrm>
            <a:off x="5052060" y="548680"/>
            <a:ext cx="3418716" cy="648072"/>
          </a:xfrm>
        </p:spPr>
        <p:txBody>
          <a:bodyPr/>
          <a:lstStyle/>
          <a:p>
            <a:r>
              <a:rPr lang="en-US" altLang="zh-CN" dirty="0" smtClean="0"/>
              <a:t>Framework Overview</a:t>
            </a:r>
            <a:endParaRPr lang="zh-CN" altLang="en-US" dirty="0"/>
          </a:p>
        </p:txBody>
      </p:sp>
      <p:sp>
        <p:nvSpPr>
          <p:cNvPr id="3" name="内容占位符 2">
            <a:extLst>
              <a:ext uri="{FF2B5EF4-FFF2-40B4-BE49-F238E27FC236}">
                <a16:creationId xmlns:a16="http://schemas.microsoft.com/office/drawing/2014/main" id="{E319C483-A629-4D9C-A19D-B5DD775595A8}"/>
              </a:ext>
            </a:extLst>
          </p:cNvPr>
          <p:cNvSpPr>
            <a:spLocks noGrp="1"/>
          </p:cNvSpPr>
          <p:nvPr>
            <p:ph idx="1"/>
          </p:nvPr>
        </p:nvSpPr>
        <p:spPr>
          <a:xfrm>
            <a:off x="457200" y="1600200"/>
            <a:ext cx="4332510" cy="4525963"/>
          </a:xfrm>
        </p:spPr>
        <p:txBody>
          <a:bodyPr/>
          <a:lstStyle/>
          <a:p>
            <a:r>
              <a:rPr lang="en-US" altLang="zh-CN" dirty="0"/>
              <a:t>Knowledge Extraction</a:t>
            </a:r>
          </a:p>
          <a:p>
            <a:pPr lvl="1"/>
            <a:r>
              <a:rPr lang="en-US" altLang="zh-CN" dirty="0"/>
              <a:t> Extract knowledge from structured knowledge </a:t>
            </a:r>
            <a:r>
              <a:rPr lang="en-US" altLang="zh-CN" dirty="0" smtClean="0"/>
              <a:t>like </a:t>
            </a:r>
            <a:r>
              <a:rPr lang="en-US" altLang="zh-CN" dirty="0" err="1" smtClean="0"/>
              <a:t>ConceptNet</a:t>
            </a:r>
            <a:r>
              <a:rPr lang="en-US" altLang="zh-CN" dirty="0" smtClean="0"/>
              <a:t> </a:t>
            </a:r>
            <a:r>
              <a:rPr lang="en-US" altLang="zh-CN" dirty="0"/>
              <a:t>and unstructured knowledge </a:t>
            </a:r>
            <a:r>
              <a:rPr lang="en-US" altLang="zh-CN" dirty="0" smtClean="0"/>
              <a:t>like Wikipedia.</a:t>
            </a:r>
            <a:endParaRPr lang="en-US" altLang="zh-CN" dirty="0"/>
          </a:p>
          <a:p>
            <a:r>
              <a:rPr lang="en-US" altLang="zh-CN" dirty="0" smtClean="0"/>
              <a:t>Graph-Based </a:t>
            </a:r>
            <a:r>
              <a:rPr lang="en-US" altLang="zh-CN" dirty="0"/>
              <a:t>Reasoning</a:t>
            </a:r>
          </a:p>
          <a:p>
            <a:pPr lvl="1"/>
            <a:r>
              <a:rPr lang="en-US" altLang="zh-CN" dirty="0"/>
              <a:t>Construct graphs for both knowledge and reason over the graphs to infer </a:t>
            </a:r>
            <a:r>
              <a:rPr lang="en-US" altLang="zh-CN" dirty="0" smtClean="0"/>
              <a:t>final answers.</a:t>
            </a:r>
            <a:endParaRPr lang="en-US" altLang="zh-CN" dirty="0"/>
          </a:p>
          <a:p>
            <a:endParaRPr lang="zh-CN" altLang="en-US" dirty="0"/>
          </a:p>
        </p:txBody>
      </p:sp>
      <p:grpSp>
        <p:nvGrpSpPr>
          <p:cNvPr id="24" name="组合 23"/>
          <p:cNvGrpSpPr/>
          <p:nvPr/>
        </p:nvGrpSpPr>
        <p:grpSpPr>
          <a:xfrm>
            <a:off x="4216946" y="2400306"/>
            <a:ext cx="4560068" cy="3713523"/>
            <a:chOff x="4164694" y="2005656"/>
            <a:chExt cx="4560068" cy="3713523"/>
          </a:xfrm>
        </p:grpSpPr>
        <p:sp>
          <p:nvSpPr>
            <p:cNvPr id="5" name="TextBox 2">
              <a:extLst>
                <a:ext uri="{FF2B5EF4-FFF2-40B4-BE49-F238E27FC236}">
                  <a16:creationId xmlns:a16="http://schemas.microsoft.com/office/drawing/2014/main" id="{1F962EFC-827D-4BB3-ACA6-352B133B3698}"/>
                </a:ext>
              </a:extLst>
            </p:cNvPr>
            <p:cNvSpPr txBox="1"/>
            <p:nvPr/>
          </p:nvSpPr>
          <p:spPr>
            <a:xfrm>
              <a:off x="6495505" y="4611183"/>
              <a:ext cx="2217099" cy="369332"/>
            </a:xfrm>
            <a:prstGeom prst="rect">
              <a:avLst/>
            </a:prstGeom>
            <a:solidFill>
              <a:schemeClr val="bg1">
                <a:lumMod val="95000"/>
              </a:schemeClr>
            </a:solidFill>
            <a:ln>
              <a:solidFill>
                <a:schemeClr val="tx1"/>
              </a:solidFill>
            </a:ln>
          </p:spPr>
          <p:txBody>
            <a:bodyPr wrap="square" rtlCol="0">
              <a:noAutofit/>
            </a:bodyPr>
            <a:lstStyle/>
            <a:p>
              <a:pPr algn="ctr"/>
              <a:r>
                <a:rPr lang="en-US" sz="1600" dirty="0">
                  <a:latin typeface="Times New Roman" panose="02020603050405020304" pitchFamily="18" charset="0"/>
                  <a:cs typeface="Times New Roman" panose="02020603050405020304" pitchFamily="18" charset="0"/>
                </a:rPr>
                <a:t>Knowledge Extraction</a:t>
              </a:r>
            </a:p>
          </p:txBody>
        </p:sp>
        <p:pic>
          <p:nvPicPr>
            <p:cNvPr id="6" name="Picture 3">
              <a:extLst>
                <a:ext uri="{FF2B5EF4-FFF2-40B4-BE49-F238E27FC236}">
                  <a16:creationId xmlns:a16="http://schemas.microsoft.com/office/drawing/2014/main" id="{6B206AE3-894A-4D28-93F7-722891078C63}"/>
                </a:ext>
              </a:extLst>
            </p:cNvPr>
            <p:cNvPicPr>
              <a:picLocks noChangeAspect="1"/>
            </p:cNvPicPr>
            <p:nvPr/>
          </p:nvPicPr>
          <p:blipFill>
            <a:blip r:embed="rId3"/>
            <a:stretch>
              <a:fillRect/>
            </a:stretch>
          </p:blipFill>
          <p:spPr>
            <a:xfrm>
              <a:off x="5182270" y="4241851"/>
              <a:ext cx="614205" cy="545028"/>
            </a:xfrm>
            <a:prstGeom prst="rect">
              <a:avLst/>
            </a:prstGeom>
          </p:spPr>
        </p:pic>
        <p:pic>
          <p:nvPicPr>
            <p:cNvPr id="7" name="Picture 4">
              <a:extLst>
                <a:ext uri="{FF2B5EF4-FFF2-40B4-BE49-F238E27FC236}">
                  <a16:creationId xmlns:a16="http://schemas.microsoft.com/office/drawing/2014/main" id="{D8F1B577-83C6-43E7-8D37-E5AED0B0E565}"/>
                </a:ext>
              </a:extLst>
            </p:cNvPr>
            <p:cNvPicPr>
              <a:picLocks noChangeAspect="1"/>
            </p:cNvPicPr>
            <p:nvPr/>
          </p:nvPicPr>
          <p:blipFill>
            <a:blip r:embed="rId4"/>
            <a:stretch>
              <a:fillRect/>
            </a:stretch>
          </p:blipFill>
          <p:spPr>
            <a:xfrm>
              <a:off x="4164694" y="4855588"/>
              <a:ext cx="1763713" cy="416195"/>
            </a:xfrm>
            <a:prstGeom prst="rect">
              <a:avLst/>
            </a:prstGeom>
          </p:spPr>
        </p:pic>
        <p:sp>
          <p:nvSpPr>
            <p:cNvPr id="8" name="Right Brace 5">
              <a:extLst>
                <a:ext uri="{FF2B5EF4-FFF2-40B4-BE49-F238E27FC236}">
                  <a16:creationId xmlns:a16="http://schemas.microsoft.com/office/drawing/2014/main" id="{D99E43F0-7D9B-4002-B4F9-6684C3C3387B}"/>
                </a:ext>
              </a:extLst>
            </p:cNvPr>
            <p:cNvSpPr/>
            <p:nvPr/>
          </p:nvSpPr>
          <p:spPr>
            <a:xfrm>
              <a:off x="5994532" y="4356937"/>
              <a:ext cx="211756" cy="877824"/>
            </a:xfrm>
            <a:prstGeom prst="rightBrace">
              <a:avLst>
                <a:gd name="adj1" fmla="val 35606"/>
                <a:gd name="adj2" fmla="val 49086"/>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cxnSp>
          <p:nvCxnSpPr>
            <p:cNvPr id="9" name="Straight Arrow Connector 6">
              <a:extLst>
                <a:ext uri="{FF2B5EF4-FFF2-40B4-BE49-F238E27FC236}">
                  <a16:creationId xmlns:a16="http://schemas.microsoft.com/office/drawing/2014/main" id="{6331EE3A-F0FB-408A-8AA1-A711AE5B97A1}"/>
                </a:ext>
              </a:extLst>
            </p:cNvPr>
            <p:cNvCxnSpPr>
              <a:cxnSpLocks/>
              <a:stCxn id="5" idx="0"/>
              <a:endCxn id="17" idx="4"/>
            </p:cNvCxnSpPr>
            <p:nvPr/>
          </p:nvCxnSpPr>
          <p:spPr>
            <a:xfrm flipV="1">
              <a:off x="7604055" y="4178578"/>
              <a:ext cx="12159" cy="4326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7">
              <a:extLst>
                <a:ext uri="{FF2B5EF4-FFF2-40B4-BE49-F238E27FC236}">
                  <a16:creationId xmlns:a16="http://schemas.microsoft.com/office/drawing/2014/main" id="{1438E64A-A4ED-4421-9F23-B28E71BDD35A}"/>
                </a:ext>
              </a:extLst>
            </p:cNvPr>
            <p:cNvSpPr txBox="1"/>
            <p:nvPr/>
          </p:nvSpPr>
          <p:spPr>
            <a:xfrm>
              <a:off x="6534088" y="5349847"/>
              <a:ext cx="2139932" cy="369332"/>
            </a:xfrm>
            <a:prstGeom prst="rect">
              <a:avLst/>
            </a:prstGeom>
            <a:noFill/>
          </p:spPr>
          <p:txBody>
            <a:bodyPr wrap="none" rtlCol="0">
              <a:noAutofit/>
            </a:bodyPr>
            <a:lstStyle/>
            <a:p>
              <a:pPr algn="ctr"/>
              <a:r>
                <a:rPr lang="en-US" altLang="zh-CN" sz="1400" u="sng" dirty="0">
                  <a:latin typeface="Times New Roman" panose="02020603050405020304" pitchFamily="18" charset="0"/>
                  <a:cs typeface="Times New Roman" panose="02020603050405020304" pitchFamily="18" charset="0"/>
                </a:rPr>
                <a:t>Q</a:t>
              </a:r>
              <a:r>
                <a:rPr lang="en-US" sz="1400" u="sng" dirty="0">
                  <a:latin typeface="Times New Roman" panose="02020603050405020304" pitchFamily="18" charset="0"/>
                  <a:cs typeface="Times New Roman" panose="02020603050405020304" pitchFamily="18" charset="0"/>
                </a:rPr>
                <a:t>uestion</a:t>
              </a:r>
              <a:r>
                <a:rPr 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 </a:t>
              </a:r>
              <a:r>
                <a:rPr lang="en-US" sz="1400" u="sng" dirty="0">
                  <a:latin typeface="Times New Roman" panose="02020603050405020304" pitchFamily="18" charset="0"/>
                  <a:cs typeface="Times New Roman" panose="02020603050405020304" pitchFamily="18" charset="0"/>
                </a:rPr>
                <a:t>Choice</a:t>
              </a:r>
            </a:p>
          </p:txBody>
        </p:sp>
        <p:grpSp>
          <p:nvGrpSpPr>
            <p:cNvPr id="11" name="Group 64">
              <a:extLst>
                <a:ext uri="{FF2B5EF4-FFF2-40B4-BE49-F238E27FC236}">
                  <a16:creationId xmlns:a16="http://schemas.microsoft.com/office/drawing/2014/main" id="{FE1A1404-02CE-4C04-9A98-1185FC46311A}"/>
                </a:ext>
              </a:extLst>
            </p:cNvPr>
            <p:cNvGrpSpPr/>
            <p:nvPr/>
          </p:nvGrpSpPr>
          <p:grpSpPr>
            <a:xfrm>
              <a:off x="6971677" y="3431399"/>
              <a:ext cx="1264751" cy="780773"/>
              <a:chOff x="5432828" y="2550842"/>
              <a:chExt cx="2006363" cy="1253868"/>
            </a:xfrm>
          </p:grpSpPr>
          <p:pic>
            <p:nvPicPr>
              <p:cNvPr id="12" name="Content Placeholder 43" descr="Circles with lines">
                <a:extLst>
                  <a:ext uri="{FF2B5EF4-FFF2-40B4-BE49-F238E27FC236}">
                    <a16:creationId xmlns:a16="http://schemas.microsoft.com/office/drawing/2014/main" id="{E21EAB07-D0F1-4B42-81E2-0AB4A00F8B8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237331" y="3217335"/>
                <a:ext cx="587375" cy="587375"/>
              </a:xfrm>
              <a:prstGeom prst="rect">
                <a:avLst/>
              </a:prstGeom>
            </p:spPr>
          </p:pic>
          <p:pic>
            <p:nvPicPr>
              <p:cNvPr id="13" name="Graphic 8" descr="Circular flowchart">
                <a:extLst>
                  <a:ext uri="{FF2B5EF4-FFF2-40B4-BE49-F238E27FC236}">
                    <a16:creationId xmlns:a16="http://schemas.microsoft.com/office/drawing/2014/main" id="{F4D880F8-9FC3-42C0-A69D-E2A9ADB866E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5432828" y="2900913"/>
                <a:ext cx="586425" cy="586425"/>
              </a:xfrm>
              <a:prstGeom prst="rect">
                <a:avLst/>
              </a:prstGeom>
            </p:spPr>
          </p:pic>
          <p:cxnSp>
            <p:nvCxnSpPr>
              <p:cNvPr id="14" name="Connector: Curved 9">
                <a:extLst>
                  <a:ext uri="{FF2B5EF4-FFF2-40B4-BE49-F238E27FC236}">
                    <a16:creationId xmlns:a16="http://schemas.microsoft.com/office/drawing/2014/main" id="{788F09E9-666C-4373-B827-E1110C9680F5}"/>
                  </a:ext>
                </a:extLst>
              </p:cNvPr>
              <p:cNvCxnSpPr/>
              <p:nvPr/>
            </p:nvCxnSpPr>
            <p:spPr>
              <a:xfrm>
                <a:off x="5873560" y="3291031"/>
                <a:ext cx="484632" cy="196307"/>
              </a:xfrm>
              <a:prstGeom prst="curvedConnector3">
                <a:avLst/>
              </a:prstGeom>
            </p:spPr>
            <p:style>
              <a:lnRef idx="1">
                <a:schemeClr val="dk1"/>
              </a:lnRef>
              <a:fillRef idx="0">
                <a:schemeClr val="dk1"/>
              </a:fillRef>
              <a:effectRef idx="0">
                <a:schemeClr val="dk1"/>
              </a:effectRef>
              <a:fontRef idx="minor">
                <a:schemeClr val="tx1"/>
              </a:fontRef>
            </p:style>
          </p:cxnSp>
          <p:pic>
            <p:nvPicPr>
              <p:cNvPr id="15" name="Content Placeholder 43" descr="Circles with lines">
                <a:extLst>
                  <a:ext uri="{FF2B5EF4-FFF2-40B4-BE49-F238E27FC236}">
                    <a16:creationId xmlns:a16="http://schemas.microsoft.com/office/drawing/2014/main" id="{43C5CA9A-DA8A-4D2C-A262-565A2F80B010}"/>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p:blipFill>
            <p:spPr>
              <a:xfrm>
                <a:off x="6579586" y="2607700"/>
                <a:ext cx="586425" cy="586425"/>
              </a:xfrm>
              <a:prstGeom prst="rect">
                <a:avLst/>
              </a:prstGeom>
            </p:spPr>
          </p:pic>
          <p:cxnSp>
            <p:nvCxnSpPr>
              <p:cNvPr id="16" name="Connector: Curved 11">
                <a:extLst>
                  <a:ext uri="{FF2B5EF4-FFF2-40B4-BE49-F238E27FC236}">
                    <a16:creationId xmlns:a16="http://schemas.microsoft.com/office/drawing/2014/main" id="{2E71D6EA-5500-43C5-BE18-8D4833939156}"/>
                  </a:ext>
                </a:extLst>
              </p:cNvPr>
              <p:cNvCxnSpPr>
                <a:cxnSpLocks/>
              </p:cNvCxnSpPr>
              <p:nvPr/>
            </p:nvCxnSpPr>
            <p:spPr>
              <a:xfrm rot="5400000" flipH="1" flipV="1">
                <a:off x="6574588" y="3195863"/>
                <a:ext cx="420733" cy="162221"/>
              </a:xfrm>
              <a:prstGeom prst="curvedConnector3">
                <a:avLst/>
              </a:prstGeom>
            </p:spPr>
            <p:style>
              <a:lnRef idx="1">
                <a:schemeClr val="dk1"/>
              </a:lnRef>
              <a:fillRef idx="0">
                <a:schemeClr val="dk1"/>
              </a:fillRef>
              <a:effectRef idx="0">
                <a:schemeClr val="dk1"/>
              </a:effectRef>
              <a:fontRef idx="minor">
                <a:schemeClr val="tx1"/>
              </a:fontRef>
            </p:style>
          </p:cxnSp>
          <p:sp>
            <p:nvSpPr>
              <p:cNvPr id="17" name="Oval 12">
                <a:extLst>
                  <a:ext uri="{FF2B5EF4-FFF2-40B4-BE49-F238E27FC236}">
                    <a16:creationId xmlns:a16="http://schemas.microsoft.com/office/drawing/2014/main" id="{350CF4B3-917B-4C41-8016-935869C2F87D}"/>
                  </a:ext>
                </a:extLst>
              </p:cNvPr>
              <p:cNvSpPr/>
              <p:nvPr/>
            </p:nvSpPr>
            <p:spPr>
              <a:xfrm>
                <a:off x="5471411" y="2550842"/>
                <a:ext cx="1967780" cy="1199918"/>
              </a:xfrm>
              <a:prstGeom prst="ellipse">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cxnSp>
          <p:nvCxnSpPr>
            <p:cNvPr id="18" name="Straight Arrow Connector 13">
              <a:extLst>
                <a:ext uri="{FF2B5EF4-FFF2-40B4-BE49-F238E27FC236}">
                  <a16:creationId xmlns:a16="http://schemas.microsoft.com/office/drawing/2014/main" id="{3AC46EE9-D5DF-43A2-B3C5-7FDD86F26438}"/>
                </a:ext>
              </a:extLst>
            </p:cNvPr>
            <p:cNvCxnSpPr>
              <a:cxnSpLocks/>
              <a:stCxn id="8" idx="1"/>
              <a:endCxn id="5" idx="1"/>
            </p:cNvCxnSpPr>
            <p:nvPr/>
          </p:nvCxnSpPr>
          <p:spPr>
            <a:xfrm>
              <a:off x="6206288" y="4787826"/>
              <a:ext cx="289217" cy="802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4">
              <a:extLst>
                <a:ext uri="{FF2B5EF4-FFF2-40B4-BE49-F238E27FC236}">
                  <a16:creationId xmlns:a16="http://schemas.microsoft.com/office/drawing/2014/main" id="{A4E953CE-A5CB-4C79-9C5B-201694D7C50B}"/>
                </a:ext>
              </a:extLst>
            </p:cNvPr>
            <p:cNvCxnSpPr>
              <a:cxnSpLocks/>
              <a:stCxn id="17" idx="0"/>
            </p:cNvCxnSpPr>
            <p:nvPr/>
          </p:nvCxnSpPr>
          <p:spPr>
            <a:xfrm flipV="1">
              <a:off x="7616214" y="3083355"/>
              <a:ext cx="0" cy="34804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TextBox 15">
              <a:extLst>
                <a:ext uri="{FF2B5EF4-FFF2-40B4-BE49-F238E27FC236}">
                  <a16:creationId xmlns:a16="http://schemas.microsoft.com/office/drawing/2014/main" id="{371E45B8-0BB9-45E6-8EBF-5E5E8E661102}"/>
                </a:ext>
              </a:extLst>
            </p:cNvPr>
            <p:cNvSpPr txBox="1"/>
            <p:nvPr/>
          </p:nvSpPr>
          <p:spPr>
            <a:xfrm>
              <a:off x="6507663" y="2678615"/>
              <a:ext cx="2217099" cy="363516"/>
            </a:xfrm>
            <a:prstGeom prst="rect">
              <a:avLst/>
            </a:prstGeom>
            <a:solidFill>
              <a:schemeClr val="bg1">
                <a:lumMod val="95000"/>
              </a:schemeClr>
            </a:solidFill>
            <a:ln>
              <a:solidFill>
                <a:schemeClr val="tx1"/>
              </a:solidFill>
            </a:ln>
          </p:spPr>
          <p:txBody>
            <a:bodyPr wrap="square" rtlCol="0">
              <a:noAutofit/>
            </a:bodyPr>
            <a:lstStyle>
              <a:defPPr>
                <a:defRPr lang="en-US"/>
              </a:defPPr>
              <a:lvl1pPr algn="ctr"/>
            </a:lstStyle>
            <a:p>
              <a:r>
                <a:rPr lang="en-US" sz="1600" dirty="0">
                  <a:latin typeface="Times New Roman" panose="02020603050405020304" pitchFamily="18" charset="0"/>
                  <a:cs typeface="Times New Roman" panose="02020603050405020304" pitchFamily="18" charset="0"/>
                </a:rPr>
                <a:t>Graph-Based Reasoning</a:t>
              </a:r>
            </a:p>
          </p:txBody>
        </p:sp>
        <p:sp>
          <p:nvSpPr>
            <p:cNvPr id="21" name="TextBox 16">
              <a:extLst>
                <a:ext uri="{FF2B5EF4-FFF2-40B4-BE49-F238E27FC236}">
                  <a16:creationId xmlns:a16="http://schemas.microsoft.com/office/drawing/2014/main" id="{313D46DB-87B0-4469-8A4C-1280675D3412}"/>
                </a:ext>
              </a:extLst>
            </p:cNvPr>
            <p:cNvSpPr txBox="1"/>
            <p:nvPr/>
          </p:nvSpPr>
          <p:spPr>
            <a:xfrm>
              <a:off x="6737331" y="2005656"/>
              <a:ext cx="1733445" cy="369332"/>
            </a:xfrm>
            <a:prstGeom prst="rect">
              <a:avLst/>
            </a:prstGeom>
            <a:noFill/>
          </p:spPr>
          <p:txBody>
            <a:bodyPr wrap="square" rtlCol="0">
              <a:noAutofit/>
            </a:bodyPr>
            <a:lstStyle/>
            <a:p>
              <a:pPr algn="ctr"/>
              <a:r>
                <a:rPr lang="en-US" altLang="zh-CN" sz="1600" dirty="0">
                  <a:latin typeface="Times New Roman" panose="02020603050405020304" pitchFamily="18" charset="0"/>
                  <a:cs typeface="Times New Roman" panose="02020603050405020304" pitchFamily="18" charset="0"/>
                </a:rPr>
                <a:t>Output</a:t>
              </a:r>
              <a:endParaRPr lang="en-US" sz="1600" dirty="0">
                <a:latin typeface="Times New Roman" panose="02020603050405020304" pitchFamily="18" charset="0"/>
                <a:cs typeface="Times New Roman" panose="02020603050405020304" pitchFamily="18" charset="0"/>
              </a:endParaRPr>
            </a:p>
          </p:txBody>
        </p:sp>
        <p:cxnSp>
          <p:nvCxnSpPr>
            <p:cNvPr id="22" name="Straight Arrow Connector 17">
              <a:extLst>
                <a:ext uri="{FF2B5EF4-FFF2-40B4-BE49-F238E27FC236}">
                  <a16:creationId xmlns:a16="http://schemas.microsoft.com/office/drawing/2014/main" id="{69A2A5EC-D379-4660-9E5C-2D82A6E173B0}"/>
                </a:ext>
              </a:extLst>
            </p:cNvPr>
            <p:cNvCxnSpPr>
              <a:cxnSpLocks/>
            </p:cNvCxnSpPr>
            <p:nvPr/>
          </p:nvCxnSpPr>
          <p:spPr>
            <a:xfrm flipV="1">
              <a:off x="7604054" y="2325296"/>
              <a:ext cx="1" cy="327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3" name="Straight Arrow Connector 18">
              <a:extLst>
                <a:ext uri="{FF2B5EF4-FFF2-40B4-BE49-F238E27FC236}">
                  <a16:creationId xmlns:a16="http://schemas.microsoft.com/office/drawing/2014/main" id="{5AA52B91-6744-4A62-8C79-AF7A640BBE5A}"/>
                </a:ext>
              </a:extLst>
            </p:cNvPr>
            <p:cNvCxnSpPr>
              <a:cxnSpLocks/>
              <a:stCxn id="10" idx="0"/>
              <a:endCxn id="5" idx="2"/>
            </p:cNvCxnSpPr>
            <p:nvPr/>
          </p:nvCxnSpPr>
          <p:spPr>
            <a:xfrm flipV="1">
              <a:off x="7604054" y="4980515"/>
              <a:ext cx="1" cy="3693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7290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BE01F3-904C-4501-A906-C54E989ECAF0}"/>
              </a:ext>
            </a:extLst>
          </p:cNvPr>
          <p:cNvSpPr>
            <a:spLocks noGrp="1"/>
          </p:cNvSpPr>
          <p:nvPr>
            <p:ph type="title"/>
          </p:nvPr>
        </p:nvSpPr>
        <p:spPr>
          <a:xfrm>
            <a:off x="4683211" y="548680"/>
            <a:ext cx="3787565" cy="648072"/>
          </a:xfrm>
        </p:spPr>
        <p:txBody>
          <a:bodyPr/>
          <a:lstStyle/>
          <a:p>
            <a:r>
              <a:rPr lang="en-US" altLang="zh-CN" dirty="0"/>
              <a:t>Knowledge Extraction</a:t>
            </a:r>
            <a:endParaRPr lang="zh-CN" altLang="en-US" dirty="0"/>
          </a:p>
        </p:txBody>
      </p:sp>
      <p:sp>
        <p:nvSpPr>
          <p:cNvPr id="3" name="内容占位符 2">
            <a:extLst>
              <a:ext uri="{FF2B5EF4-FFF2-40B4-BE49-F238E27FC236}">
                <a16:creationId xmlns:a16="http://schemas.microsoft.com/office/drawing/2014/main" id="{D240A5C3-D0E7-42B9-A246-4274AAE0F8AF}"/>
              </a:ext>
            </a:extLst>
          </p:cNvPr>
          <p:cNvSpPr>
            <a:spLocks noGrp="1"/>
          </p:cNvSpPr>
          <p:nvPr>
            <p:ph idx="1"/>
          </p:nvPr>
        </p:nvSpPr>
        <p:spPr>
          <a:xfrm>
            <a:off x="457200" y="1600200"/>
            <a:ext cx="8229600" cy="4525963"/>
          </a:xfrm>
        </p:spPr>
        <p:txBody>
          <a:bodyPr/>
          <a:lstStyle/>
          <a:p>
            <a:r>
              <a:rPr lang="en-US" altLang="zh-CN" dirty="0" err="1"/>
              <a:t>ConceptNet</a:t>
            </a:r>
            <a:r>
              <a:rPr lang="en-US" altLang="zh-CN" dirty="0"/>
              <a:t> Evidence</a:t>
            </a:r>
          </a:p>
          <a:p>
            <a:pPr lvl="1"/>
            <a:r>
              <a:rPr lang="en-US" altLang="zh-CN" dirty="0"/>
              <a:t>Extract entities in question and </a:t>
            </a:r>
            <a:r>
              <a:rPr lang="en-US" altLang="zh-CN" dirty="0" smtClean="0"/>
              <a:t>choice, extract </a:t>
            </a:r>
            <a:r>
              <a:rPr lang="en-US" altLang="zh-CN" dirty="0"/>
              <a:t>the paths from question entity and choice entity in </a:t>
            </a:r>
            <a:r>
              <a:rPr lang="en-US" altLang="zh-CN" dirty="0" err="1" smtClean="0"/>
              <a:t>ConceptNet</a:t>
            </a:r>
            <a:r>
              <a:rPr lang="en-US" altLang="zh-CN" dirty="0" smtClean="0"/>
              <a:t> </a:t>
            </a:r>
            <a:r>
              <a:rPr lang="en-US" altLang="zh-CN" dirty="0"/>
              <a:t>(less than 3 hops).</a:t>
            </a:r>
          </a:p>
          <a:p>
            <a:pPr lvl="1"/>
            <a:r>
              <a:rPr lang="en-US" altLang="zh-CN" dirty="0"/>
              <a:t>Construct graphs to represent the evidence (Concept-Graph)</a:t>
            </a:r>
          </a:p>
          <a:p>
            <a:pPr lvl="2"/>
            <a:r>
              <a:rPr lang="en-US" altLang="zh-CN" dirty="0"/>
              <a:t>Each triple </a:t>
            </a:r>
            <a:r>
              <a:rPr lang="en-US" altLang="zh-CN" dirty="0" smtClean="0"/>
              <a:t>in </a:t>
            </a:r>
            <a:r>
              <a:rPr lang="en-US" altLang="zh-CN" dirty="0" err="1" smtClean="0"/>
              <a:t>ConceptNet</a:t>
            </a:r>
            <a:r>
              <a:rPr lang="en-US" altLang="zh-CN" dirty="0" smtClean="0"/>
              <a:t> is </a:t>
            </a:r>
            <a:r>
              <a:rPr lang="en-US" altLang="zh-CN" dirty="0"/>
              <a:t>a node in the constructed graph and will be converted to natural language according to relation templates. If they two nodes have the same entity, there will be an edge between them. </a:t>
            </a:r>
            <a:r>
              <a:rPr lang="en-US" altLang="zh-CN" dirty="0" smtClean="0"/>
              <a:t>(We aim to utilize pre-trained models to get </a:t>
            </a:r>
            <a:r>
              <a:rPr lang="en-US" altLang="zh-CN" dirty="0"/>
              <a:t>node </a:t>
            </a:r>
            <a:r>
              <a:rPr lang="en-US" altLang="zh-CN" dirty="0" smtClean="0"/>
              <a:t>representation)</a:t>
            </a:r>
            <a:endParaRPr lang="en-US" altLang="zh-CN" dirty="0"/>
          </a:p>
          <a:p>
            <a:endParaRPr lang="en-US" altLang="zh-CN" dirty="0"/>
          </a:p>
          <a:p>
            <a:endParaRPr lang="zh-CN" altLang="en-US" dirty="0"/>
          </a:p>
        </p:txBody>
      </p:sp>
      <p:pic>
        <p:nvPicPr>
          <p:cNvPr id="5" name="图片 4">
            <a:extLst>
              <a:ext uri="{FF2B5EF4-FFF2-40B4-BE49-F238E27FC236}">
                <a16:creationId xmlns:a16="http://schemas.microsoft.com/office/drawing/2014/main" id="{44DE2C45-F7BB-4303-A5A4-A5F7D0597AE1}"/>
              </a:ext>
            </a:extLst>
          </p:cNvPr>
          <p:cNvPicPr>
            <a:picLocks noChangeAspect="1"/>
          </p:cNvPicPr>
          <p:nvPr/>
        </p:nvPicPr>
        <p:blipFill>
          <a:blip r:embed="rId3"/>
          <a:stretch>
            <a:fillRect/>
          </a:stretch>
        </p:blipFill>
        <p:spPr>
          <a:xfrm>
            <a:off x="5384371" y="4396314"/>
            <a:ext cx="3042405" cy="1481479"/>
          </a:xfrm>
          <a:prstGeom prst="rect">
            <a:avLst/>
          </a:prstGeom>
        </p:spPr>
      </p:pic>
      <p:sp>
        <p:nvSpPr>
          <p:cNvPr id="6" name="箭头: 右 5">
            <a:extLst>
              <a:ext uri="{FF2B5EF4-FFF2-40B4-BE49-F238E27FC236}">
                <a16:creationId xmlns:a16="http://schemas.microsoft.com/office/drawing/2014/main" id="{2CC0CE17-4BB2-4CAE-BAF1-0352ABC1ADD1}"/>
              </a:ext>
            </a:extLst>
          </p:cNvPr>
          <p:cNvSpPr/>
          <p:nvPr/>
        </p:nvSpPr>
        <p:spPr>
          <a:xfrm>
            <a:off x="4295585" y="4990290"/>
            <a:ext cx="1031789" cy="2389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AF5970A2-D9DE-4915-8E73-C32B24E8EB23}"/>
              </a:ext>
            </a:extLst>
          </p:cNvPr>
          <p:cNvSpPr txBox="1"/>
          <p:nvPr/>
        </p:nvSpPr>
        <p:spPr>
          <a:xfrm>
            <a:off x="1532944" y="6126163"/>
            <a:ext cx="2570205" cy="369332"/>
          </a:xfrm>
          <a:prstGeom prst="rect">
            <a:avLst/>
          </a:prstGeom>
          <a:noFill/>
        </p:spPr>
        <p:txBody>
          <a:bodyPr wrap="square" rtlCol="0">
            <a:spAutoFit/>
          </a:bodyPr>
          <a:lstStyle/>
          <a:p>
            <a:r>
              <a:rPr lang="en-US" altLang="zh-CN" dirty="0" err="1"/>
              <a:t>ConceptNet</a:t>
            </a:r>
            <a:endParaRPr lang="zh-CN" altLang="en-US" dirty="0"/>
          </a:p>
        </p:txBody>
      </p:sp>
      <p:sp>
        <p:nvSpPr>
          <p:cNvPr id="8" name="文本框 7">
            <a:extLst>
              <a:ext uri="{FF2B5EF4-FFF2-40B4-BE49-F238E27FC236}">
                <a16:creationId xmlns:a16="http://schemas.microsoft.com/office/drawing/2014/main" id="{5EFB49F9-AD02-409B-B55E-E41F898173E3}"/>
              </a:ext>
            </a:extLst>
          </p:cNvPr>
          <p:cNvSpPr txBox="1"/>
          <p:nvPr/>
        </p:nvSpPr>
        <p:spPr>
          <a:xfrm>
            <a:off x="5678503" y="6126163"/>
            <a:ext cx="2570205" cy="369332"/>
          </a:xfrm>
          <a:prstGeom prst="rect">
            <a:avLst/>
          </a:prstGeom>
          <a:noFill/>
        </p:spPr>
        <p:txBody>
          <a:bodyPr wrap="square" rtlCol="0">
            <a:spAutoFit/>
          </a:bodyPr>
          <a:lstStyle/>
          <a:p>
            <a:r>
              <a:rPr lang="en-US" altLang="zh-CN" dirty="0"/>
              <a:t>Concept-Graph</a:t>
            </a:r>
            <a:endParaRPr lang="zh-CN" altLang="en-US" dirty="0"/>
          </a:p>
        </p:txBody>
      </p:sp>
      <p:pic>
        <p:nvPicPr>
          <p:cNvPr id="9" name="图片 8"/>
          <p:cNvPicPr>
            <a:picLocks noChangeAspect="1"/>
          </p:cNvPicPr>
          <p:nvPr/>
        </p:nvPicPr>
        <p:blipFill>
          <a:blip r:embed="rId4"/>
          <a:stretch>
            <a:fillRect/>
          </a:stretch>
        </p:blipFill>
        <p:spPr>
          <a:xfrm>
            <a:off x="514198" y="4492205"/>
            <a:ext cx="3724390" cy="1267205"/>
          </a:xfrm>
          <a:prstGeom prst="rect">
            <a:avLst/>
          </a:prstGeom>
        </p:spPr>
      </p:pic>
    </p:spTree>
    <p:extLst>
      <p:ext uri="{BB962C8B-B14F-4D97-AF65-F5344CB8AC3E}">
        <p14:creationId xmlns:p14="http://schemas.microsoft.com/office/powerpoint/2010/main" val="161443023"/>
      </p:ext>
    </p:extLst>
  </p:cSld>
  <p:clrMapOvr>
    <a:masterClrMapping/>
  </p:clrMapOvr>
  <mc:AlternateContent xmlns:mc="http://schemas.openxmlformats.org/markup-compatibility/2006" xmlns:p14="http://schemas.microsoft.com/office/powerpoint/2010/main">
    <mc:Choice Requires="p14">
      <p:transition spd="med" p14:dur="700" advTm="9759">
        <p:fade/>
      </p:transition>
    </mc:Choice>
    <mc:Fallback xmlns="">
      <p:transition spd="med" advTm="9759">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BE01F3-904C-4501-A906-C54E989ECAF0}"/>
              </a:ext>
            </a:extLst>
          </p:cNvPr>
          <p:cNvSpPr>
            <a:spLocks noGrp="1"/>
          </p:cNvSpPr>
          <p:nvPr>
            <p:ph type="title"/>
          </p:nvPr>
        </p:nvSpPr>
        <p:spPr>
          <a:xfrm>
            <a:off x="4683211" y="548680"/>
            <a:ext cx="3787565" cy="648072"/>
          </a:xfrm>
        </p:spPr>
        <p:txBody>
          <a:bodyPr/>
          <a:lstStyle/>
          <a:p>
            <a:r>
              <a:rPr lang="en-US" altLang="zh-CN" dirty="0"/>
              <a:t>Knowledge Extraction</a:t>
            </a:r>
            <a:endParaRPr lang="zh-CN" altLang="en-US" dirty="0"/>
          </a:p>
        </p:txBody>
      </p:sp>
      <p:sp>
        <p:nvSpPr>
          <p:cNvPr id="3" name="内容占位符 2">
            <a:extLst>
              <a:ext uri="{FF2B5EF4-FFF2-40B4-BE49-F238E27FC236}">
                <a16:creationId xmlns:a16="http://schemas.microsoft.com/office/drawing/2014/main" id="{D240A5C3-D0E7-42B9-A246-4274AAE0F8AF}"/>
              </a:ext>
            </a:extLst>
          </p:cNvPr>
          <p:cNvSpPr>
            <a:spLocks noGrp="1"/>
          </p:cNvSpPr>
          <p:nvPr>
            <p:ph idx="1"/>
          </p:nvPr>
        </p:nvSpPr>
        <p:spPr>
          <a:xfrm>
            <a:off x="457200" y="1569308"/>
            <a:ext cx="8229600" cy="4525963"/>
          </a:xfrm>
        </p:spPr>
        <p:txBody>
          <a:bodyPr/>
          <a:lstStyle/>
          <a:p>
            <a:r>
              <a:rPr lang="en-US" altLang="zh-CN" dirty="0" err="1"/>
              <a:t>ConceptNet</a:t>
            </a:r>
            <a:r>
              <a:rPr lang="en-US" altLang="zh-CN" dirty="0"/>
              <a:t> Relation </a:t>
            </a:r>
            <a:r>
              <a:rPr lang="en-US" altLang="zh-CN" dirty="0" smtClean="0"/>
              <a:t>Templates</a:t>
            </a:r>
            <a:endParaRPr lang="en-US" altLang="zh-CN" dirty="0"/>
          </a:p>
          <a:p>
            <a:endParaRPr lang="zh-CN" altLang="en-US" dirty="0"/>
          </a:p>
        </p:txBody>
      </p:sp>
      <p:pic>
        <p:nvPicPr>
          <p:cNvPr id="9" name="图片 8">
            <a:extLst>
              <a:ext uri="{FF2B5EF4-FFF2-40B4-BE49-F238E27FC236}">
                <a16:creationId xmlns:a16="http://schemas.microsoft.com/office/drawing/2014/main" id="{BB977837-F303-4898-AD61-7AD543ED4089}"/>
              </a:ext>
            </a:extLst>
          </p:cNvPr>
          <p:cNvPicPr>
            <a:picLocks noChangeAspect="1"/>
          </p:cNvPicPr>
          <p:nvPr/>
        </p:nvPicPr>
        <p:blipFill>
          <a:blip r:embed="rId3"/>
          <a:stretch>
            <a:fillRect/>
          </a:stretch>
        </p:blipFill>
        <p:spPr>
          <a:xfrm>
            <a:off x="457200" y="2279707"/>
            <a:ext cx="7809470" cy="3815564"/>
          </a:xfrm>
          <a:prstGeom prst="rect">
            <a:avLst/>
          </a:prstGeom>
        </p:spPr>
      </p:pic>
    </p:spTree>
    <p:extLst>
      <p:ext uri="{BB962C8B-B14F-4D97-AF65-F5344CB8AC3E}">
        <p14:creationId xmlns:p14="http://schemas.microsoft.com/office/powerpoint/2010/main" val="56407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FD0D15A-4770-4BAA-930D-A8562EBB3349}"/>
              </a:ext>
            </a:extLst>
          </p:cNvPr>
          <p:cNvSpPr>
            <a:spLocks noGrp="1"/>
          </p:cNvSpPr>
          <p:nvPr>
            <p:ph type="title"/>
          </p:nvPr>
        </p:nvSpPr>
        <p:spPr>
          <a:xfrm>
            <a:off x="4874741" y="548680"/>
            <a:ext cx="3596035" cy="648072"/>
          </a:xfrm>
        </p:spPr>
        <p:txBody>
          <a:bodyPr/>
          <a:lstStyle/>
          <a:p>
            <a:r>
              <a:rPr lang="en-US" altLang="zh-CN" dirty="0"/>
              <a:t>Knowledge Extraction</a:t>
            </a:r>
            <a:endParaRPr lang="zh-CN" altLang="en-US" dirty="0"/>
          </a:p>
        </p:txBody>
      </p:sp>
      <p:sp>
        <p:nvSpPr>
          <p:cNvPr id="3" name="内容占位符 2">
            <a:extLst>
              <a:ext uri="{FF2B5EF4-FFF2-40B4-BE49-F238E27FC236}">
                <a16:creationId xmlns:a16="http://schemas.microsoft.com/office/drawing/2014/main" id="{0885D8DB-9B31-4673-B2A1-C3B887483F05}"/>
              </a:ext>
            </a:extLst>
          </p:cNvPr>
          <p:cNvSpPr>
            <a:spLocks noGrp="1"/>
          </p:cNvSpPr>
          <p:nvPr>
            <p:ph idx="1"/>
          </p:nvPr>
        </p:nvSpPr>
        <p:spPr/>
        <p:txBody>
          <a:bodyPr/>
          <a:lstStyle/>
          <a:p>
            <a:r>
              <a:rPr lang="en-US" altLang="zh-CN" dirty="0"/>
              <a:t>Wikipedia Evidence</a:t>
            </a:r>
          </a:p>
          <a:p>
            <a:pPr lvl="1"/>
            <a:r>
              <a:rPr lang="en-US" altLang="zh-CN" dirty="0" smtClean="0"/>
              <a:t>Select </a:t>
            </a:r>
            <a:r>
              <a:rPr lang="en-US" altLang="zh-CN" dirty="0"/>
              <a:t>top K sentences from the whole Wikipedia</a:t>
            </a:r>
          </a:p>
          <a:p>
            <a:pPr lvl="1"/>
            <a:r>
              <a:rPr lang="en-US" altLang="zh-CN" dirty="0"/>
              <a:t>Construct graphs to represent the </a:t>
            </a:r>
            <a:r>
              <a:rPr lang="en-US" altLang="zh-CN" dirty="0" smtClean="0"/>
              <a:t>structural </a:t>
            </a:r>
            <a:r>
              <a:rPr lang="en-US" altLang="zh-CN" dirty="0"/>
              <a:t>information (</a:t>
            </a:r>
            <a:r>
              <a:rPr lang="en-US" altLang="zh-CN" dirty="0" smtClean="0"/>
              <a:t>Wiki-Graph</a:t>
            </a:r>
            <a:r>
              <a:rPr lang="en-US" altLang="zh-CN" dirty="0"/>
              <a:t>)</a:t>
            </a:r>
          </a:p>
          <a:p>
            <a:pPr lvl="2"/>
            <a:r>
              <a:rPr lang="en-US" altLang="zh-CN" dirty="0"/>
              <a:t>Adopt Semantic Role Labeling (SRL) to extract predicates and arguments for each sentence. Predicates and arguments are nodes. The relations between predicates and arguments are the edges in the graph</a:t>
            </a:r>
            <a:r>
              <a:rPr lang="en-US" altLang="zh-CN" dirty="0" smtClean="0"/>
              <a:t>.</a:t>
            </a:r>
          </a:p>
          <a:p>
            <a:pPr lvl="2"/>
            <a:r>
              <a:rPr lang="en-US" altLang="zh-CN" dirty="0" smtClean="0"/>
              <a:t>Node </a:t>
            </a:r>
            <a:r>
              <a:rPr lang="en-US" altLang="zh-CN" dirty="0"/>
              <a:t>a </a:t>
            </a:r>
            <a:r>
              <a:rPr lang="en-US" altLang="zh-CN" dirty="0" smtClean="0"/>
              <a:t>is contained </a:t>
            </a:r>
            <a:r>
              <a:rPr lang="en-US" altLang="zh-CN" dirty="0"/>
              <a:t>in node b and the number of words in a is </a:t>
            </a:r>
            <a:r>
              <a:rPr lang="en-US" altLang="zh-CN" dirty="0" smtClean="0"/>
              <a:t>more than 3</a:t>
            </a:r>
            <a:r>
              <a:rPr lang="en-US" altLang="zh-CN" dirty="0"/>
              <a:t>.</a:t>
            </a:r>
            <a:endParaRPr lang="en-US" altLang="zh-CN" dirty="0" smtClean="0"/>
          </a:p>
          <a:p>
            <a:pPr lvl="2"/>
            <a:r>
              <a:rPr lang="en-US" altLang="zh-CN" dirty="0" smtClean="0"/>
              <a:t>Node </a:t>
            </a:r>
            <a:r>
              <a:rPr lang="en-US" altLang="zh-CN" dirty="0"/>
              <a:t>a and node b only have one different </a:t>
            </a:r>
            <a:r>
              <a:rPr lang="en-US" altLang="zh-CN" dirty="0" smtClean="0"/>
              <a:t>word and </a:t>
            </a:r>
            <a:r>
              <a:rPr lang="en-US" altLang="zh-CN" dirty="0"/>
              <a:t>the numbers of words in a and b are both more than 3</a:t>
            </a:r>
            <a:endParaRPr lang="zh-CN" altLang="en-US" dirty="0"/>
          </a:p>
        </p:txBody>
      </p:sp>
      <p:sp>
        <p:nvSpPr>
          <p:cNvPr id="4" name="矩形 3">
            <a:extLst>
              <a:ext uri="{FF2B5EF4-FFF2-40B4-BE49-F238E27FC236}">
                <a16:creationId xmlns:a16="http://schemas.microsoft.com/office/drawing/2014/main" id="{D03043C8-8CDC-4E0C-B857-8E12D084E2C3}"/>
              </a:ext>
            </a:extLst>
          </p:cNvPr>
          <p:cNvSpPr/>
          <p:nvPr/>
        </p:nvSpPr>
        <p:spPr>
          <a:xfrm>
            <a:off x="367264" y="5295166"/>
            <a:ext cx="4572000" cy="461665"/>
          </a:xfrm>
          <a:prstGeom prst="rect">
            <a:avLst/>
          </a:prstGeom>
        </p:spPr>
        <p:txBody>
          <a:bodyPr>
            <a:spAutoFit/>
          </a:bodyPr>
          <a:lstStyle/>
          <a:p>
            <a:r>
              <a:rPr lang="en-US" altLang="zh-CN" sz="1200" dirty="0">
                <a:solidFill>
                  <a:srgbClr val="FF0000"/>
                </a:solidFill>
                <a:latin typeface="Times New Roman" panose="02020603050405020304" pitchFamily="18" charset="0"/>
              </a:rPr>
              <a:t>Making music </a:t>
            </a:r>
            <a:r>
              <a:rPr lang="en-US" altLang="zh-CN" sz="1200" dirty="0">
                <a:solidFill>
                  <a:srgbClr val="000000"/>
                </a:solidFill>
                <a:latin typeface="Times New Roman" panose="02020603050405020304" pitchFamily="18" charset="0"/>
              </a:rPr>
              <a:t>and </a:t>
            </a:r>
            <a:r>
              <a:rPr lang="en-US" altLang="zh-CN" sz="1200" dirty="0">
                <a:solidFill>
                  <a:srgbClr val="0000FF"/>
                </a:solidFill>
                <a:latin typeface="Times New Roman" panose="02020603050405020304" pitchFamily="18" charset="0"/>
              </a:rPr>
              <a:t>playing guitar </a:t>
            </a:r>
            <a:r>
              <a:rPr lang="en-US" altLang="zh-CN" sz="1200" dirty="0">
                <a:solidFill>
                  <a:srgbClr val="000000"/>
                </a:solidFill>
                <a:latin typeface="Times New Roman" panose="02020603050405020304" pitchFamily="18" charset="0"/>
              </a:rPr>
              <a:t>are his hobbies.</a:t>
            </a:r>
          </a:p>
          <a:p>
            <a:r>
              <a:rPr lang="en-US" altLang="zh-CN" sz="1200" dirty="0">
                <a:solidFill>
                  <a:srgbClr val="000000"/>
                </a:solidFill>
                <a:latin typeface="Times New Roman" panose="02020603050405020304" pitchFamily="18" charset="0"/>
              </a:rPr>
              <a:t>He began </a:t>
            </a:r>
            <a:r>
              <a:rPr lang="en-US" altLang="zh-CN" sz="1200" dirty="0">
                <a:solidFill>
                  <a:srgbClr val="FF0000"/>
                </a:solidFill>
                <a:latin typeface="Times New Roman" panose="02020603050405020304" pitchFamily="18" charset="0"/>
              </a:rPr>
              <a:t>making music </a:t>
            </a:r>
            <a:r>
              <a:rPr lang="en-US" altLang="zh-CN" sz="1200" dirty="0">
                <a:solidFill>
                  <a:srgbClr val="000000"/>
                </a:solidFill>
                <a:latin typeface="Times New Roman" panose="02020603050405020304" pitchFamily="18" charset="0"/>
              </a:rPr>
              <a:t>when he started </a:t>
            </a:r>
            <a:r>
              <a:rPr lang="en-US" altLang="zh-CN" sz="1200" dirty="0">
                <a:solidFill>
                  <a:srgbClr val="0000FF"/>
                </a:solidFill>
                <a:latin typeface="Times New Roman" panose="02020603050405020304" pitchFamily="18" charset="0"/>
              </a:rPr>
              <a:t>guitar </a:t>
            </a:r>
            <a:r>
              <a:rPr lang="en-US" altLang="zh-CN" sz="1200" dirty="0">
                <a:solidFill>
                  <a:srgbClr val="000000"/>
                </a:solidFill>
                <a:latin typeface="Times New Roman" panose="02020603050405020304" pitchFamily="18" charset="0"/>
              </a:rPr>
              <a:t>lessons</a:t>
            </a:r>
            <a:endParaRPr lang="zh-CN" altLang="en-US" sz="3600" dirty="0"/>
          </a:p>
        </p:txBody>
      </p:sp>
      <p:pic>
        <p:nvPicPr>
          <p:cNvPr id="5" name="图片 4">
            <a:extLst>
              <a:ext uri="{FF2B5EF4-FFF2-40B4-BE49-F238E27FC236}">
                <a16:creationId xmlns:a16="http://schemas.microsoft.com/office/drawing/2014/main" id="{4228FA52-34CF-4864-ACE1-8F2CA05FAF7E}"/>
              </a:ext>
            </a:extLst>
          </p:cNvPr>
          <p:cNvPicPr>
            <a:picLocks noChangeAspect="1"/>
          </p:cNvPicPr>
          <p:nvPr/>
        </p:nvPicPr>
        <p:blipFill>
          <a:blip r:embed="rId3"/>
          <a:stretch>
            <a:fillRect/>
          </a:stretch>
        </p:blipFill>
        <p:spPr>
          <a:xfrm>
            <a:off x="5355580" y="4721087"/>
            <a:ext cx="3328445" cy="1425247"/>
          </a:xfrm>
          <a:prstGeom prst="rect">
            <a:avLst/>
          </a:prstGeom>
        </p:spPr>
      </p:pic>
      <p:sp>
        <p:nvSpPr>
          <p:cNvPr id="6" name="箭头: 右 5">
            <a:extLst>
              <a:ext uri="{FF2B5EF4-FFF2-40B4-BE49-F238E27FC236}">
                <a16:creationId xmlns:a16="http://schemas.microsoft.com/office/drawing/2014/main" id="{6B2E8EF3-595C-41A5-AC57-D87E9CA5CE1B}"/>
              </a:ext>
            </a:extLst>
          </p:cNvPr>
          <p:cNvSpPr/>
          <p:nvPr/>
        </p:nvSpPr>
        <p:spPr>
          <a:xfrm>
            <a:off x="4054718" y="5440223"/>
            <a:ext cx="1031789" cy="2389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4B2EA94D-6FC1-41A8-BA29-B9346D26F1B8}"/>
              </a:ext>
            </a:extLst>
          </p:cNvPr>
          <p:cNvSpPr txBox="1"/>
          <p:nvPr/>
        </p:nvSpPr>
        <p:spPr>
          <a:xfrm>
            <a:off x="1455305" y="6126163"/>
            <a:ext cx="2570205" cy="369332"/>
          </a:xfrm>
          <a:prstGeom prst="rect">
            <a:avLst/>
          </a:prstGeom>
          <a:noFill/>
        </p:spPr>
        <p:txBody>
          <a:bodyPr wrap="square" rtlCol="0">
            <a:spAutoFit/>
          </a:bodyPr>
          <a:lstStyle/>
          <a:p>
            <a:r>
              <a:rPr lang="en-US" altLang="zh-CN" dirty="0" smtClean="0"/>
              <a:t>Wikipedia evidence</a:t>
            </a:r>
            <a:endParaRPr lang="zh-CN" altLang="en-US" dirty="0"/>
          </a:p>
        </p:txBody>
      </p:sp>
      <p:sp>
        <p:nvSpPr>
          <p:cNvPr id="8" name="文本框 7">
            <a:extLst>
              <a:ext uri="{FF2B5EF4-FFF2-40B4-BE49-F238E27FC236}">
                <a16:creationId xmlns:a16="http://schemas.microsoft.com/office/drawing/2014/main" id="{499B7166-C033-47BC-A939-4C87FE7EC046}"/>
              </a:ext>
            </a:extLst>
          </p:cNvPr>
          <p:cNvSpPr txBox="1"/>
          <p:nvPr/>
        </p:nvSpPr>
        <p:spPr>
          <a:xfrm>
            <a:off x="6332820" y="6166506"/>
            <a:ext cx="2570205" cy="369332"/>
          </a:xfrm>
          <a:prstGeom prst="rect">
            <a:avLst/>
          </a:prstGeom>
          <a:noFill/>
        </p:spPr>
        <p:txBody>
          <a:bodyPr wrap="square" rtlCol="0">
            <a:spAutoFit/>
          </a:bodyPr>
          <a:lstStyle/>
          <a:p>
            <a:r>
              <a:rPr lang="en-US" altLang="zh-CN" dirty="0"/>
              <a:t>Wiki-Graph</a:t>
            </a:r>
            <a:endParaRPr lang="zh-CN" altLang="en-US" dirty="0"/>
          </a:p>
        </p:txBody>
      </p:sp>
    </p:spTree>
    <p:extLst>
      <p:ext uri="{BB962C8B-B14F-4D97-AF65-F5344CB8AC3E}">
        <p14:creationId xmlns:p14="http://schemas.microsoft.com/office/powerpoint/2010/main" val="117734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AA5531-A94D-40AF-AB9C-7E2F77CDD901}"/>
              </a:ext>
            </a:extLst>
          </p:cNvPr>
          <p:cNvSpPr>
            <a:spLocks noGrp="1"/>
          </p:cNvSpPr>
          <p:nvPr>
            <p:ph type="title"/>
          </p:nvPr>
        </p:nvSpPr>
        <p:spPr>
          <a:xfrm>
            <a:off x="4757351" y="548680"/>
            <a:ext cx="3713425" cy="648072"/>
          </a:xfrm>
        </p:spPr>
        <p:txBody>
          <a:bodyPr/>
          <a:lstStyle/>
          <a:p>
            <a:r>
              <a:rPr lang="en-US" altLang="zh-CN" dirty="0"/>
              <a:t>Graph-based Reasoning</a:t>
            </a:r>
            <a:endParaRPr lang="zh-CN" altLang="en-US" dirty="0"/>
          </a:p>
        </p:txBody>
      </p:sp>
      <p:sp>
        <p:nvSpPr>
          <p:cNvPr id="3" name="内容占位符 2">
            <a:extLst>
              <a:ext uri="{FF2B5EF4-FFF2-40B4-BE49-F238E27FC236}">
                <a16:creationId xmlns:a16="http://schemas.microsoft.com/office/drawing/2014/main" id="{7ADA29C4-1AEB-4DAB-BB7B-7AF89DE989A2}"/>
              </a:ext>
            </a:extLst>
          </p:cNvPr>
          <p:cNvSpPr>
            <a:spLocks noGrp="1"/>
          </p:cNvSpPr>
          <p:nvPr>
            <p:ph idx="1"/>
          </p:nvPr>
        </p:nvSpPr>
        <p:spPr>
          <a:xfrm>
            <a:off x="457199" y="1600200"/>
            <a:ext cx="4611189" cy="4525963"/>
          </a:xfrm>
        </p:spPr>
        <p:txBody>
          <a:bodyPr/>
          <a:lstStyle/>
          <a:p>
            <a:r>
              <a:rPr lang="en-US" altLang="zh-CN" dirty="0"/>
              <a:t>Graph-based Contextual Representation Learning Module</a:t>
            </a:r>
          </a:p>
          <a:p>
            <a:pPr lvl="1"/>
            <a:r>
              <a:rPr lang="en-US" altLang="zh-CN" dirty="0" smtClean="0"/>
              <a:t>Re-order </a:t>
            </a:r>
            <a:r>
              <a:rPr lang="en-US" altLang="zh-CN" dirty="0"/>
              <a:t>the evidence sentences to re-define the distance between </a:t>
            </a:r>
            <a:r>
              <a:rPr lang="en-US" altLang="zh-CN" dirty="0" smtClean="0"/>
              <a:t>words. </a:t>
            </a:r>
          </a:p>
          <a:p>
            <a:r>
              <a:rPr lang="en-US" altLang="zh-CN" dirty="0" smtClean="0"/>
              <a:t>Graph-based Inference Module</a:t>
            </a:r>
          </a:p>
          <a:p>
            <a:pPr lvl="1"/>
            <a:r>
              <a:rPr lang="en-US" altLang="zh-CN" dirty="0" smtClean="0"/>
              <a:t>Utilize </a:t>
            </a:r>
            <a:r>
              <a:rPr lang="en-US" altLang="zh-CN" dirty="0"/>
              <a:t>graph </a:t>
            </a:r>
            <a:r>
              <a:rPr lang="en-US" altLang="zh-CN" dirty="0" smtClean="0"/>
              <a:t>convolutional networks to obtain node representations</a:t>
            </a:r>
          </a:p>
          <a:p>
            <a:pPr lvl="1"/>
            <a:r>
              <a:rPr lang="en-US" altLang="zh-CN" dirty="0" smtClean="0"/>
              <a:t>Adopt graph attention to aggregate nodes to infer final answers</a:t>
            </a:r>
            <a:endParaRPr lang="en-US" altLang="zh-CN" dirty="0"/>
          </a:p>
        </p:txBody>
      </p:sp>
      <p:pic>
        <p:nvPicPr>
          <p:cNvPr id="5" name="图片 4"/>
          <p:cNvPicPr>
            <a:picLocks noChangeAspect="1"/>
          </p:cNvPicPr>
          <p:nvPr/>
        </p:nvPicPr>
        <p:blipFill>
          <a:blip r:embed="rId3"/>
          <a:stretch>
            <a:fillRect/>
          </a:stretch>
        </p:blipFill>
        <p:spPr>
          <a:xfrm>
            <a:off x="4757351" y="2042711"/>
            <a:ext cx="4127863" cy="3326571"/>
          </a:xfrm>
          <a:prstGeom prst="rect">
            <a:avLst/>
          </a:prstGeom>
        </p:spPr>
      </p:pic>
    </p:spTree>
    <p:extLst>
      <p:ext uri="{BB962C8B-B14F-4D97-AF65-F5344CB8AC3E}">
        <p14:creationId xmlns:p14="http://schemas.microsoft.com/office/powerpoint/2010/main" val="186602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模板 中国科学院信息工程研究所PPT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5176</TotalTime>
  <Words>779</Words>
  <Application>Microsoft Office PowerPoint</Application>
  <PresentationFormat>全屏显示(4:3)</PresentationFormat>
  <Paragraphs>142</Paragraphs>
  <Slides>18</Slides>
  <Notes>18</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18</vt:i4>
      </vt:variant>
    </vt:vector>
  </HeadingPairs>
  <TitlesOfParts>
    <vt:vector size="27" baseType="lpstr">
      <vt:lpstr>宋体</vt:lpstr>
      <vt:lpstr>微软雅黑</vt:lpstr>
      <vt:lpstr>Arial</vt:lpstr>
      <vt:lpstr>Calibri</vt:lpstr>
      <vt:lpstr>Calibri Light</vt:lpstr>
      <vt:lpstr>Cambria Math</vt:lpstr>
      <vt:lpstr>Times New Roman</vt:lpstr>
      <vt:lpstr>Office 主题</vt:lpstr>
      <vt:lpstr>1_模板 中国科学院信息工程研究所PPT模板</vt:lpstr>
      <vt:lpstr>Graph-Based Reasoning over Heterogenous External Knowledge for Commonsense Question Answering</vt:lpstr>
      <vt:lpstr>Problem Definition</vt:lpstr>
      <vt:lpstr>Motivation</vt:lpstr>
      <vt:lpstr>Contribution</vt:lpstr>
      <vt:lpstr>Framework Overview</vt:lpstr>
      <vt:lpstr>Knowledge Extraction</vt:lpstr>
      <vt:lpstr>Knowledge Extraction</vt:lpstr>
      <vt:lpstr>Knowledge Extraction</vt:lpstr>
      <vt:lpstr>Graph-based Reasoning</vt:lpstr>
      <vt:lpstr>Graph-based Contextual Representation Learning Module</vt:lpstr>
      <vt:lpstr>Graph-based Contextual Representation Learning Module</vt:lpstr>
      <vt:lpstr>Graph-based Contextual Representation Learning Module</vt:lpstr>
      <vt:lpstr>Graph-based Inference Module</vt:lpstr>
      <vt:lpstr>Graph-based Inference Module</vt:lpstr>
      <vt:lpstr>Experiments</vt:lpstr>
      <vt:lpstr>Ablation Study</vt:lpstr>
      <vt:lpstr>Error Analysis</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图片分类算法的小样本和小类间差异问题研究</dc:title>
  <dc:creator>decs</dc:creator>
  <cp:lastModifiedBy>ThinkPad</cp:lastModifiedBy>
  <cp:revision>532</cp:revision>
  <dcterms:created xsi:type="dcterms:W3CDTF">2019-03-05T03:15:04Z</dcterms:created>
  <dcterms:modified xsi:type="dcterms:W3CDTF">2020-12-27T04:03:56Z</dcterms:modified>
</cp:coreProperties>
</file>